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notesMasterIdLst>
    <p:notesMasterId r:id="rId88"/>
  </p:notesMasterIdLst>
  <p:sldIdLst>
    <p:sldId id="335" r:id="rId5"/>
    <p:sldId id="463" r:id="rId6"/>
    <p:sldId id="464" r:id="rId7"/>
    <p:sldId id="465" r:id="rId8"/>
    <p:sldId id="466" r:id="rId9"/>
    <p:sldId id="468" r:id="rId10"/>
    <p:sldId id="469" r:id="rId11"/>
    <p:sldId id="470" r:id="rId12"/>
    <p:sldId id="471" r:id="rId13"/>
    <p:sldId id="272" r:id="rId14"/>
    <p:sldId id="483" r:id="rId15"/>
    <p:sldId id="404" r:id="rId16"/>
    <p:sldId id="472" r:id="rId17"/>
    <p:sldId id="473" r:id="rId18"/>
    <p:sldId id="474" r:id="rId19"/>
    <p:sldId id="475" r:id="rId20"/>
    <p:sldId id="476" r:id="rId21"/>
    <p:sldId id="477" r:id="rId22"/>
    <p:sldId id="478" r:id="rId23"/>
    <p:sldId id="406" r:id="rId24"/>
    <p:sldId id="479" r:id="rId25"/>
    <p:sldId id="480" r:id="rId26"/>
    <p:sldId id="409" r:id="rId27"/>
    <p:sldId id="481" r:id="rId28"/>
    <p:sldId id="412" r:id="rId29"/>
    <p:sldId id="413" r:id="rId30"/>
    <p:sldId id="414" r:id="rId31"/>
    <p:sldId id="345" r:id="rId32"/>
    <p:sldId id="346" r:id="rId33"/>
    <p:sldId id="392" r:id="rId34"/>
    <p:sldId id="347" r:id="rId35"/>
    <p:sldId id="418" r:id="rId36"/>
    <p:sldId id="429" r:id="rId37"/>
    <p:sldId id="430" r:id="rId38"/>
    <p:sldId id="431" r:id="rId39"/>
    <p:sldId id="420" r:id="rId40"/>
    <p:sldId id="421" r:id="rId41"/>
    <p:sldId id="422" r:id="rId42"/>
    <p:sldId id="423" r:id="rId43"/>
    <p:sldId id="434" r:id="rId44"/>
    <p:sldId id="435" r:id="rId45"/>
    <p:sldId id="427" r:id="rId46"/>
    <p:sldId id="436" r:id="rId47"/>
    <p:sldId id="437" r:id="rId48"/>
    <p:sldId id="438" r:id="rId49"/>
    <p:sldId id="439" r:id="rId50"/>
    <p:sldId id="359" r:id="rId51"/>
    <p:sldId id="394" r:id="rId52"/>
    <p:sldId id="395" r:id="rId53"/>
    <p:sldId id="360" r:id="rId54"/>
    <p:sldId id="362" r:id="rId55"/>
    <p:sldId id="361" r:id="rId56"/>
    <p:sldId id="484" r:id="rId57"/>
    <p:sldId id="440" r:id="rId58"/>
    <p:sldId id="441" r:id="rId59"/>
    <p:sldId id="444" r:id="rId60"/>
    <p:sldId id="485" r:id="rId61"/>
    <p:sldId id="445" r:id="rId62"/>
    <p:sldId id="446" r:id="rId63"/>
    <p:sldId id="462" r:id="rId64"/>
    <p:sldId id="458" r:id="rId65"/>
    <p:sldId id="447" r:id="rId66"/>
    <p:sldId id="448" r:id="rId67"/>
    <p:sldId id="459" r:id="rId68"/>
    <p:sldId id="449" r:id="rId69"/>
    <p:sldId id="450" r:id="rId70"/>
    <p:sldId id="451" r:id="rId71"/>
    <p:sldId id="461" r:id="rId72"/>
    <p:sldId id="452" r:id="rId73"/>
    <p:sldId id="497" r:id="rId74"/>
    <p:sldId id="496" r:id="rId75"/>
    <p:sldId id="486" r:id="rId76"/>
    <p:sldId id="494" r:id="rId77"/>
    <p:sldId id="495" r:id="rId78"/>
    <p:sldId id="498" r:id="rId79"/>
    <p:sldId id="487" r:id="rId80"/>
    <p:sldId id="488" r:id="rId81"/>
    <p:sldId id="489" r:id="rId82"/>
    <p:sldId id="490" r:id="rId83"/>
    <p:sldId id="491" r:id="rId84"/>
    <p:sldId id="492" r:id="rId85"/>
    <p:sldId id="493" r:id="rId86"/>
    <p:sldId id="328"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Steele" initials="MDS" lastIdx="5" clrIdx="0"/>
  <p:cmAuthor id="1" name="Diane"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8CFC8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41" autoAdjust="0"/>
    <p:restoredTop sz="94737" autoAdjust="0"/>
  </p:normalViewPr>
  <p:slideViewPr>
    <p:cSldViewPr>
      <p:cViewPr>
        <p:scale>
          <a:sx n="120" d="100"/>
          <a:sy n="120" d="100"/>
        </p:scale>
        <p:origin x="34" y="-20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0" d="100"/>
          <a:sy n="50" d="100"/>
        </p:scale>
        <p:origin x="-222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CBCC0-7733-4630-9EFC-4C2379CA0D45}" type="datetimeFigureOut">
              <a:rPr lang="en-US" smtClean="0"/>
              <a:t>1/30/2016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3D4FF-E05D-4FF6-AAEF-7C97D601FF73}" type="slidenum">
              <a:rPr lang="en-US" smtClean="0"/>
              <a:t>‹#›</a:t>
            </a:fld>
            <a:endParaRPr lang="en-US"/>
          </a:p>
        </p:txBody>
      </p:sp>
    </p:spTree>
    <p:extLst>
      <p:ext uri="{BB962C8B-B14F-4D97-AF65-F5344CB8AC3E}">
        <p14:creationId xmlns:p14="http://schemas.microsoft.com/office/powerpoint/2010/main" val="223100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extLst>
      <p:ext uri="{BB962C8B-B14F-4D97-AF65-F5344CB8AC3E}">
        <p14:creationId xmlns:p14="http://schemas.microsoft.com/office/powerpoint/2010/main" val="372696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480" indent="-282492">
              <a:spcBef>
                <a:spcPct val="30000"/>
              </a:spcBef>
              <a:defRPr sz="1200">
                <a:solidFill>
                  <a:schemeClr val="tx1"/>
                </a:solidFill>
                <a:latin typeface="Calibri" pitchFamily="34" charset="0"/>
              </a:defRPr>
            </a:lvl2pPr>
            <a:lvl3pPr marL="1129970" indent="-225994">
              <a:spcBef>
                <a:spcPct val="30000"/>
              </a:spcBef>
              <a:defRPr sz="1200">
                <a:solidFill>
                  <a:schemeClr val="tx1"/>
                </a:solidFill>
                <a:latin typeface="Calibri" pitchFamily="34" charset="0"/>
              </a:defRPr>
            </a:lvl3pPr>
            <a:lvl4pPr marL="1581958" indent="-225994">
              <a:spcBef>
                <a:spcPct val="30000"/>
              </a:spcBef>
              <a:defRPr sz="1200">
                <a:solidFill>
                  <a:schemeClr val="tx1"/>
                </a:solidFill>
                <a:latin typeface="Calibri" pitchFamily="34" charset="0"/>
              </a:defRPr>
            </a:lvl4pPr>
            <a:lvl5pPr marL="2033946" indent="-225994">
              <a:spcBef>
                <a:spcPct val="30000"/>
              </a:spcBef>
              <a:defRPr sz="1200">
                <a:solidFill>
                  <a:schemeClr val="tx1"/>
                </a:solidFill>
                <a:latin typeface="Calibri" pitchFamily="34" charset="0"/>
              </a:defRPr>
            </a:lvl5pPr>
            <a:lvl6pPr marL="2485934" indent="-225994" eaLnBrk="0" fontAlgn="base" hangingPunct="0">
              <a:spcBef>
                <a:spcPct val="30000"/>
              </a:spcBef>
              <a:spcAft>
                <a:spcPct val="0"/>
              </a:spcAft>
              <a:defRPr sz="1200">
                <a:solidFill>
                  <a:schemeClr val="tx1"/>
                </a:solidFill>
                <a:latin typeface="Calibri" pitchFamily="34" charset="0"/>
              </a:defRPr>
            </a:lvl6pPr>
            <a:lvl7pPr marL="2937921" indent="-225994" eaLnBrk="0" fontAlgn="base" hangingPunct="0">
              <a:spcBef>
                <a:spcPct val="30000"/>
              </a:spcBef>
              <a:spcAft>
                <a:spcPct val="0"/>
              </a:spcAft>
              <a:defRPr sz="1200">
                <a:solidFill>
                  <a:schemeClr val="tx1"/>
                </a:solidFill>
                <a:latin typeface="Calibri" pitchFamily="34" charset="0"/>
              </a:defRPr>
            </a:lvl7pPr>
            <a:lvl8pPr marL="3389909" indent="-225994" eaLnBrk="0" fontAlgn="base" hangingPunct="0">
              <a:spcBef>
                <a:spcPct val="30000"/>
              </a:spcBef>
              <a:spcAft>
                <a:spcPct val="0"/>
              </a:spcAft>
              <a:defRPr sz="1200">
                <a:solidFill>
                  <a:schemeClr val="tx1"/>
                </a:solidFill>
                <a:latin typeface="Calibri" pitchFamily="34" charset="0"/>
              </a:defRPr>
            </a:lvl8pPr>
            <a:lvl9pPr marL="3841897" indent="-225994" eaLnBrk="0" fontAlgn="base" hangingPunct="0">
              <a:spcBef>
                <a:spcPct val="30000"/>
              </a:spcBef>
              <a:spcAft>
                <a:spcPct val="0"/>
              </a:spcAft>
              <a:defRPr sz="1200">
                <a:solidFill>
                  <a:schemeClr val="tx1"/>
                </a:solidFill>
                <a:latin typeface="Calibri" pitchFamily="34" charset="0"/>
              </a:defRPr>
            </a:lvl9pPr>
          </a:lstStyle>
          <a:p>
            <a:pPr>
              <a:spcBef>
                <a:spcPct val="0"/>
              </a:spcBef>
            </a:pPr>
            <a:fld id="{A99393E8-A84C-43D4-B4C3-22E8889DDA29}" type="slidenum">
              <a:rPr lang="en-US" altLang="en-US" smtClean="0">
                <a:latin typeface="Arial" pitchFamily="34" charset="0"/>
                <a:cs typeface="Arial" pitchFamily="34" charset="0"/>
              </a:rPr>
              <a:pPr>
                <a:spcBef>
                  <a:spcPct val="0"/>
                </a:spcBef>
              </a:pPr>
              <a:t>10</a:t>
            </a:fld>
            <a:endParaRPr lang="en-US" altLang="en-US" smtClean="0">
              <a:latin typeface="Arial" pitchFamily="34" charset="0"/>
              <a:cs typeface="Arial" pitchFamily="34" charset="0"/>
            </a:endParaRPr>
          </a:p>
        </p:txBody>
      </p:sp>
      <p:sp>
        <p:nvSpPr>
          <p:cNvPr id="16388" name="Notes Placeholder 4"/>
          <p:cNvSpPr>
            <a:spLocks noGrp="1"/>
          </p:cNvSpPr>
          <p:nvPr/>
        </p:nvSpPr>
        <p:spPr bwMode="auto">
          <a:xfrm>
            <a:off x="686114" y="4344108"/>
            <a:ext cx="5485773" cy="411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en-US" altLang="en-US"/>
          </a:p>
        </p:txBody>
      </p:sp>
    </p:spTree>
    <p:extLst>
      <p:ext uri="{BB962C8B-B14F-4D97-AF65-F5344CB8AC3E}">
        <p14:creationId xmlns:p14="http://schemas.microsoft.com/office/powerpoint/2010/main" val="123492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318858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186058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2105594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5"/>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87" bIns="45687">
            <a:spAutoFit/>
          </a:bodyPr>
          <a:lstStyle/>
          <a:p>
            <a:pPr marL="285257" indent="-285257">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5"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87" bIns="45687">
            <a:spAutoFit/>
          </a:bodyPr>
          <a:lstStyle>
            <a:lvl1pPr defTabSz="914321" eaLnBrk="0" hangingPunct="0">
              <a:defRPr sz="1300">
                <a:solidFill>
                  <a:schemeClr val="tx1"/>
                </a:solidFill>
                <a:latin typeface="Times New Roman" pitchFamily="18" charset="0"/>
                <a:ea typeface="ＭＳ Ｐゴシック" pitchFamily="34" charset="-128"/>
              </a:defRPr>
            </a:lvl1pPr>
            <a:lvl2pPr marL="702631" indent="-270243" defTabSz="914321" eaLnBrk="0" hangingPunct="0">
              <a:defRPr sz="1300">
                <a:solidFill>
                  <a:schemeClr val="tx1"/>
                </a:solidFill>
                <a:latin typeface="Times New Roman" pitchFamily="18" charset="0"/>
                <a:ea typeface="ＭＳ Ｐゴシック" pitchFamily="34" charset="-128"/>
              </a:defRPr>
            </a:lvl2pPr>
            <a:lvl3pPr marL="1080971" indent="-216195" defTabSz="914321" eaLnBrk="0" hangingPunct="0">
              <a:defRPr sz="1300">
                <a:solidFill>
                  <a:schemeClr val="tx1"/>
                </a:solidFill>
                <a:latin typeface="Times New Roman" pitchFamily="18" charset="0"/>
                <a:ea typeface="ＭＳ Ｐゴシック" pitchFamily="34" charset="-128"/>
              </a:defRPr>
            </a:lvl3pPr>
            <a:lvl4pPr marL="1513360" indent="-216195" defTabSz="914321" eaLnBrk="0" hangingPunct="0">
              <a:defRPr sz="1300">
                <a:solidFill>
                  <a:schemeClr val="tx1"/>
                </a:solidFill>
                <a:latin typeface="Times New Roman" pitchFamily="18" charset="0"/>
                <a:ea typeface="ＭＳ Ｐゴシック" pitchFamily="34" charset="-128"/>
              </a:defRPr>
            </a:lvl4pPr>
            <a:lvl5pPr marL="1945748" indent="-216195" defTabSz="914321" eaLnBrk="0" hangingPunct="0">
              <a:defRPr sz="1300">
                <a:solidFill>
                  <a:schemeClr val="tx1"/>
                </a:solidFill>
                <a:latin typeface="Times New Roman" pitchFamily="18" charset="0"/>
                <a:ea typeface="ＭＳ Ｐゴシック" pitchFamily="34" charset="-128"/>
              </a:defRPr>
            </a:lvl5pPr>
            <a:lvl6pPr marL="2378136"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525"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2913"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301" indent="-216195" defTabSz="914321"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396030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126574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251"/>
          <p:cNvSpPr>
            <a:spLocks noGrp="1" noRot="1" noChangeAspect="1" noTextEdit="1"/>
          </p:cNvSpPr>
          <p:nvPr>
            <p:ph type="sldImg" idx="2"/>
          </p:nvPr>
        </p:nvSpPr>
        <p:spPr>
          <a:ln/>
        </p:spPr>
      </p:sp>
      <p:sp>
        <p:nvSpPr>
          <p:cNvPr id="159747" name="Shape 252"/>
          <p:cNvSpPr>
            <a:spLocks noGrp="1"/>
          </p:cNvSpPr>
          <p:nvPr>
            <p:ph type="body" idx="1"/>
          </p:nvPr>
        </p:nvSpPr>
        <p:spPr>
          <a:xfrm>
            <a:off x="913805" y="4343704"/>
            <a:ext cx="5030391" cy="371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p>
            <a:pPr marL="285282" indent="-285282">
              <a:spcBef>
                <a:spcPct val="0"/>
              </a:spcBef>
              <a:buSzPct val="25000"/>
              <a:buFontTx/>
              <a:buChar char="•"/>
            </a:pPr>
            <a:endParaRPr lang="en-US" sz="1800" dirty="0">
              <a:solidFill>
                <a:srgbClr val="000000"/>
              </a:solidFill>
              <a:cs typeface="Arial" pitchFamily="34" charset="0"/>
              <a:sym typeface="Arial" pitchFamily="34" charset="0"/>
            </a:endParaRPr>
          </a:p>
        </p:txBody>
      </p:sp>
      <p:sp>
        <p:nvSpPr>
          <p:cNvPr id="159748" name="Shape 253"/>
          <p:cNvSpPr>
            <a:spLocks noGrp="1"/>
          </p:cNvSpPr>
          <p:nvPr>
            <p:ph type="sldNum" sz="quarter" idx="5"/>
          </p:nvPr>
        </p:nvSpPr>
        <p:spPr>
          <a:xfrm>
            <a:off x="3885904" y="8861274"/>
            <a:ext cx="2972097" cy="28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1" bIns="45691">
            <a:spAutoFit/>
          </a:bodyPr>
          <a:lstStyle>
            <a:lvl1pPr defTabSz="914403" eaLnBrk="0" hangingPunct="0">
              <a:defRPr sz="1300">
                <a:solidFill>
                  <a:schemeClr val="tx1"/>
                </a:solidFill>
                <a:latin typeface="Times New Roman" pitchFamily="18" charset="0"/>
                <a:ea typeface="ＭＳ Ｐゴシック" pitchFamily="34" charset="-128"/>
              </a:defRPr>
            </a:lvl1pPr>
            <a:lvl2pPr marL="702693" indent="-270267" defTabSz="914403" eaLnBrk="0" hangingPunct="0">
              <a:defRPr sz="1300">
                <a:solidFill>
                  <a:schemeClr val="tx1"/>
                </a:solidFill>
                <a:latin typeface="Times New Roman" pitchFamily="18" charset="0"/>
                <a:ea typeface="ＭＳ Ｐゴシック" pitchFamily="34" charset="-128"/>
              </a:defRPr>
            </a:lvl2pPr>
            <a:lvl3pPr marL="1081067" indent="-216214" defTabSz="914403" eaLnBrk="0" hangingPunct="0">
              <a:defRPr sz="1300">
                <a:solidFill>
                  <a:schemeClr val="tx1"/>
                </a:solidFill>
                <a:latin typeface="Times New Roman" pitchFamily="18" charset="0"/>
                <a:ea typeface="ＭＳ Ｐゴシック" pitchFamily="34" charset="-128"/>
              </a:defRPr>
            </a:lvl3pPr>
            <a:lvl4pPr marL="1513494" indent="-216214" defTabSz="914403" eaLnBrk="0" hangingPunct="0">
              <a:defRPr sz="1300">
                <a:solidFill>
                  <a:schemeClr val="tx1"/>
                </a:solidFill>
                <a:latin typeface="Times New Roman" pitchFamily="18" charset="0"/>
                <a:ea typeface="ＭＳ Ｐゴシック" pitchFamily="34" charset="-128"/>
              </a:defRPr>
            </a:lvl4pPr>
            <a:lvl5pPr marL="1945922" indent="-216214" defTabSz="914403" eaLnBrk="0" hangingPunct="0">
              <a:defRPr sz="1300">
                <a:solidFill>
                  <a:schemeClr val="tx1"/>
                </a:solidFill>
                <a:latin typeface="Times New Roman" pitchFamily="18" charset="0"/>
                <a:ea typeface="ＭＳ Ｐゴシック" pitchFamily="34" charset="-128"/>
              </a:defRPr>
            </a:lvl5pPr>
            <a:lvl6pPr marL="2378348"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6pPr>
            <a:lvl7pPr marL="2810776"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7pPr>
            <a:lvl8pPr marL="3243202"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8pPr>
            <a:lvl9pPr marL="3675629" indent="-216214" defTabSz="914403" eaLnBrk="0" fontAlgn="base" hangingPunct="0">
              <a:spcBef>
                <a:spcPct val="0"/>
              </a:spcBef>
              <a:spcAft>
                <a:spcPct val="0"/>
              </a:spcAft>
              <a:defRPr sz="1300">
                <a:solidFill>
                  <a:schemeClr val="tx1"/>
                </a:solidFill>
                <a:latin typeface="Times New Roman" pitchFamily="18" charset="0"/>
                <a:ea typeface="ＭＳ Ｐゴシック" pitchFamily="34" charset="-128"/>
              </a:defRPr>
            </a:lvl9pPr>
          </a:lstStyle>
          <a:p>
            <a:pPr>
              <a:buSzPct val="25000"/>
            </a:pPr>
            <a:r>
              <a:rPr lang="en-US" sz="1200" dirty="0">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952281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4173395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defTabSz="482600" eaLnBrk="0" hangingPunct="0">
              <a:defRPr>
                <a:solidFill>
                  <a:schemeClr val="tx1"/>
                </a:solidFill>
                <a:latin typeface="Arial" pitchFamily="34" charset="0"/>
              </a:defRPr>
            </a:lvl1pPr>
            <a:lvl2pPr marL="742950" indent="-285750" defTabSz="482600" eaLnBrk="0" hangingPunct="0">
              <a:defRPr>
                <a:solidFill>
                  <a:schemeClr val="tx1"/>
                </a:solidFill>
                <a:latin typeface="Arial" pitchFamily="34" charset="0"/>
              </a:defRPr>
            </a:lvl2pPr>
            <a:lvl3pPr marL="1143000" indent="-228600" defTabSz="482600" eaLnBrk="0" hangingPunct="0">
              <a:defRPr>
                <a:solidFill>
                  <a:schemeClr val="tx1"/>
                </a:solidFill>
                <a:latin typeface="Arial" pitchFamily="34" charset="0"/>
              </a:defRPr>
            </a:lvl3pPr>
            <a:lvl4pPr marL="1600200" indent="-228600" defTabSz="482600" eaLnBrk="0" hangingPunct="0">
              <a:defRPr>
                <a:solidFill>
                  <a:schemeClr val="tx1"/>
                </a:solidFill>
                <a:latin typeface="Arial" pitchFamily="34" charset="0"/>
              </a:defRPr>
            </a:lvl4pPr>
            <a:lvl5pPr marL="2057400" indent="-228600" defTabSz="482600" eaLnBrk="0" hangingPunct="0">
              <a:defRPr>
                <a:solidFill>
                  <a:schemeClr val="tx1"/>
                </a:solidFill>
                <a:latin typeface="Arial" pitchFamily="34" charset="0"/>
              </a:defRPr>
            </a:lvl5pPr>
            <a:lvl6pPr marL="2514600" indent="-228600" defTabSz="482600" eaLnBrk="0" fontAlgn="base" hangingPunct="0">
              <a:spcBef>
                <a:spcPct val="0"/>
              </a:spcBef>
              <a:spcAft>
                <a:spcPct val="0"/>
              </a:spcAft>
              <a:defRPr>
                <a:solidFill>
                  <a:schemeClr val="tx1"/>
                </a:solidFill>
                <a:latin typeface="Arial" pitchFamily="34" charset="0"/>
              </a:defRPr>
            </a:lvl6pPr>
            <a:lvl7pPr marL="2971800" indent="-228600" defTabSz="482600" eaLnBrk="0" fontAlgn="base" hangingPunct="0">
              <a:spcBef>
                <a:spcPct val="0"/>
              </a:spcBef>
              <a:spcAft>
                <a:spcPct val="0"/>
              </a:spcAft>
              <a:defRPr>
                <a:solidFill>
                  <a:schemeClr val="tx1"/>
                </a:solidFill>
                <a:latin typeface="Arial" pitchFamily="34" charset="0"/>
              </a:defRPr>
            </a:lvl7pPr>
            <a:lvl8pPr marL="3429000" indent="-228600" defTabSz="482600" eaLnBrk="0" fontAlgn="base" hangingPunct="0">
              <a:spcBef>
                <a:spcPct val="0"/>
              </a:spcBef>
              <a:spcAft>
                <a:spcPct val="0"/>
              </a:spcAft>
              <a:defRPr>
                <a:solidFill>
                  <a:schemeClr val="tx1"/>
                </a:solidFill>
                <a:latin typeface="Arial" pitchFamily="34" charset="0"/>
              </a:defRPr>
            </a:lvl8pPr>
            <a:lvl9pPr marL="3886200" indent="-228600" defTabSz="482600" eaLnBrk="0" fontAlgn="base" hangingPunct="0">
              <a:spcBef>
                <a:spcPct val="0"/>
              </a:spcBef>
              <a:spcAft>
                <a:spcPct val="0"/>
              </a:spcAft>
              <a:defRPr>
                <a:solidFill>
                  <a:schemeClr val="tx1"/>
                </a:solidFill>
                <a:latin typeface="Arial" pitchFamily="34" charset="0"/>
              </a:defRPr>
            </a:lvl9pPr>
          </a:lstStyle>
          <a:p>
            <a:pPr algn="r" eaLnBrk="1" hangingPunct="1"/>
            <a:fld id="{49C186F1-7D71-4497-9CF2-80E6E412CEE6}" type="slidenum">
              <a:rPr lang="en-US" altLang="en-US" sz="1200">
                <a:latin typeface="Calibri" pitchFamily="34" charset="0"/>
                <a:ea typeface="MS PGothic" pitchFamily="34" charset="-128"/>
              </a:rPr>
              <a:pPr algn="r" eaLnBrk="1" hangingPunct="1"/>
              <a:t>20</a:t>
            </a:fld>
            <a:endParaRPr lang="en-US" altLang="en-US" sz="1200" dirty="0">
              <a:latin typeface="Calibri" pitchFamily="34" charset="0"/>
              <a:ea typeface="MS PGothic" pitchFamily="34" charset="-128"/>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defTabSz="431762">
              <a:spcBef>
                <a:spcPct val="0"/>
              </a:spcBef>
            </a:pPr>
            <a:endParaRPr lang="en-US" altLang="en-US" dirty="0" smtClean="0">
              <a:ea typeface="MS PGothic" pitchFamily="34" charset="-128"/>
            </a:endParaRPr>
          </a:p>
        </p:txBody>
      </p:sp>
    </p:spTree>
    <p:extLst>
      <p:ext uri="{BB962C8B-B14F-4D97-AF65-F5344CB8AC3E}">
        <p14:creationId xmlns:p14="http://schemas.microsoft.com/office/powerpoint/2010/main" val="3428443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defTabSz="482600" eaLnBrk="0" hangingPunct="0">
              <a:defRPr>
                <a:solidFill>
                  <a:schemeClr val="tx1"/>
                </a:solidFill>
                <a:latin typeface="Times" pitchFamily="1" charset="0"/>
                <a:ea typeface="ＭＳ Ｐゴシック" pitchFamily="34" charset="-128"/>
              </a:defRPr>
            </a:lvl1pPr>
            <a:lvl2pPr marL="742950" indent="-285750" defTabSz="482600" eaLnBrk="0" hangingPunct="0">
              <a:defRPr>
                <a:solidFill>
                  <a:schemeClr val="tx1"/>
                </a:solidFill>
                <a:latin typeface="Times" pitchFamily="1" charset="0"/>
                <a:ea typeface="ＭＳ Ｐゴシック" pitchFamily="34" charset="-128"/>
              </a:defRPr>
            </a:lvl2pPr>
            <a:lvl3pPr marL="1143000" indent="-228600" defTabSz="482600" eaLnBrk="0" hangingPunct="0">
              <a:defRPr>
                <a:solidFill>
                  <a:schemeClr val="tx1"/>
                </a:solidFill>
                <a:latin typeface="Times" pitchFamily="1" charset="0"/>
                <a:ea typeface="ＭＳ Ｐゴシック" pitchFamily="34" charset="-128"/>
              </a:defRPr>
            </a:lvl3pPr>
            <a:lvl4pPr marL="1600200" indent="-228600" defTabSz="482600" eaLnBrk="0" hangingPunct="0">
              <a:defRPr>
                <a:solidFill>
                  <a:schemeClr val="tx1"/>
                </a:solidFill>
                <a:latin typeface="Times" pitchFamily="1" charset="0"/>
                <a:ea typeface="ＭＳ Ｐゴシック" pitchFamily="34" charset="-128"/>
              </a:defRPr>
            </a:lvl4pPr>
            <a:lvl5pPr marL="2057400" indent="-228600" defTabSz="482600" eaLnBrk="0" hangingPunct="0">
              <a:defRPr>
                <a:solidFill>
                  <a:schemeClr val="tx1"/>
                </a:solidFill>
                <a:latin typeface="Times" pitchFamily="1" charset="0"/>
                <a:ea typeface="ＭＳ Ｐゴシック" pitchFamily="34" charset="-128"/>
              </a:defRPr>
            </a:lvl5pPr>
            <a:lvl6pPr marL="2514600" indent="-228600" defTabSz="482600" eaLnBrk="0" fontAlgn="base" hangingPunct="0">
              <a:spcBef>
                <a:spcPct val="0"/>
              </a:spcBef>
              <a:spcAft>
                <a:spcPct val="0"/>
              </a:spcAft>
              <a:defRPr>
                <a:solidFill>
                  <a:schemeClr val="tx1"/>
                </a:solidFill>
                <a:latin typeface="Times" pitchFamily="1" charset="0"/>
                <a:ea typeface="ＭＳ Ｐゴシック" pitchFamily="34" charset="-128"/>
              </a:defRPr>
            </a:lvl6pPr>
            <a:lvl7pPr marL="2971800" indent="-228600" defTabSz="482600" eaLnBrk="0" fontAlgn="base" hangingPunct="0">
              <a:spcBef>
                <a:spcPct val="0"/>
              </a:spcBef>
              <a:spcAft>
                <a:spcPct val="0"/>
              </a:spcAft>
              <a:defRPr>
                <a:solidFill>
                  <a:schemeClr val="tx1"/>
                </a:solidFill>
                <a:latin typeface="Times" pitchFamily="1" charset="0"/>
                <a:ea typeface="ＭＳ Ｐゴシック" pitchFamily="34" charset="-128"/>
              </a:defRPr>
            </a:lvl7pPr>
            <a:lvl8pPr marL="3429000" indent="-228600" defTabSz="482600" eaLnBrk="0" fontAlgn="base" hangingPunct="0">
              <a:spcBef>
                <a:spcPct val="0"/>
              </a:spcBef>
              <a:spcAft>
                <a:spcPct val="0"/>
              </a:spcAft>
              <a:defRPr>
                <a:solidFill>
                  <a:schemeClr val="tx1"/>
                </a:solidFill>
                <a:latin typeface="Times" pitchFamily="1" charset="0"/>
                <a:ea typeface="ＭＳ Ｐゴシック" pitchFamily="34" charset="-128"/>
              </a:defRPr>
            </a:lvl8pPr>
            <a:lvl9pPr marL="3886200" indent="-228600" defTabSz="482600" eaLnBrk="0" fontAlgn="base" hangingPunct="0">
              <a:spcBef>
                <a:spcPct val="0"/>
              </a:spcBef>
              <a:spcAft>
                <a:spcPct val="0"/>
              </a:spcAft>
              <a:defRPr>
                <a:solidFill>
                  <a:schemeClr val="tx1"/>
                </a:solidFill>
                <a:latin typeface="Times" pitchFamily="1" charset="0"/>
                <a:ea typeface="ＭＳ Ｐゴシック" pitchFamily="34" charset="-128"/>
              </a:defRPr>
            </a:lvl9pPr>
          </a:lstStyle>
          <a:p>
            <a:pPr algn="r" eaLnBrk="1" hangingPunct="1"/>
            <a:fld id="{44601B46-A52B-4248-A3F4-E72112E0D30B}" type="slidenum">
              <a:rPr lang="en-US" sz="1200">
                <a:latin typeface="Calibri" pitchFamily="34" charset="0"/>
              </a:rPr>
              <a:pPr algn="r" eaLnBrk="1" hangingPunct="1"/>
              <a:t>21</a:t>
            </a:fld>
            <a:endParaRPr lang="en-US" sz="1200" dirty="0">
              <a:latin typeface="Calibri" pitchFamily="34" charset="0"/>
            </a:endParaRPr>
          </a:p>
        </p:txBody>
      </p:sp>
      <p:sp>
        <p:nvSpPr>
          <p:cNvPr id="2211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11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31762">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27010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2</a:t>
            </a:fld>
            <a:endParaRPr lang="en-US" dirty="0" smtClean="0"/>
          </a:p>
        </p:txBody>
      </p:sp>
    </p:spTree>
    <p:extLst>
      <p:ext uri="{BB962C8B-B14F-4D97-AF65-F5344CB8AC3E}">
        <p14:creationId xmlns:p14="http://schemas.microsoft.com/office/powerpoint/2010/main" val="2131232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22</a:t>
            </a:fld>
            <a:endParaRPr lang="en-US" dirty="0"/>
          </a:p>
        </p:txBody>
      </p:sp>
    </p:spTree>
    <p:extLst>
      <p:ext uri="{BB962C8B-B14F-4D97-AF65-F5344CB8AC3E}">
        <p14:creationId xmlns:p14="http://schemas.microsoft.com/office/powerpoint/2010/main" val="2303497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23</a:t>
            </a:fld>
            <a:endParaRPr lang="en-US" dirty="0"/>
          </a:p>
        </p:txBody>
      </p:sp>
    </p:spTree>
    <p:extLst>
      <p:ext uri="{BB962C8B-B14F-4D97-AF65-F5344CB8AC3E}">
        <p14:creationId xmlns:p14="http://schemas.microsoft.com/office/powerpoint/2010/main" val="50368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24</a:t>
            </a:fld>
            <a:endParaRPr lang="en-US" dirty="0"/>
          </a:p>
        </p:txBody>
      </p:sp>
    </p:spTree>
    <p:extLst>
      <p:ext uri="{BB962C8B-B14F-4D97-AF65-F5344CB8AC3E}">
        <p14:creationId xmlns:p14="http://schemas.microsoft.com/office/powerpoint/2010/main" val="1089074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25</a:t>
            </a:fld>
            <a:endParaRPr lang="en-US" dirty="0"/>
          </a:p>
        </p:txBody>
      </p:sp>
    </p:spTree>
    <p:extLst>
      <p:ext uri="{BB962C8B-B14F-4D97-AF65-F5344CB8AC3E}">
        <p14:creationId xmlns:p14="http://schemas.microsoft.com/office/powerpoint/2010/main" val="137250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26</a:t>
            </a:fld>
            <a:endParaRPr lang="en-US" dirty="0"/>
          </a:p>
        </p:txBody>
      </p:sp>
    </p:spTree>
    <p:extLst>
      <p:ext uri="{BB962C8B-B14F-4D97-AF65-F5344CB8AC3E}">
        <p14:creationId xmlns:p14="http://schemas.microsoft.com/office/powerpoint/2010/main" val="281724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27</a:t>
            </a:fld>
            <a:endParaRPr lang="en-US" dirty="0"/>
          </a:p>
        </p:txBody>
      </p:sp>
    </p:spTree>
    <p:extLst>
      <p:ext uri="{BB962C8B-B14F-4D97-AF65-F5344CB8AC3E}">
        <p14:creationId xmlns:p14="http://schemas.microsoft.com/office/powerpoint/2010/main" val="611999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about 1 minute.</a:t>
            </a:r>
            <a:endParaRPr lang="en-US" dirty="0"/>
          </a:p>
        </p:txBody>
      </p:sp>
      <p:sp>
        <p:nvSpPr>
          <p:cNvPr id="4" name="Slide Number Placeholder 3"/>
          <p:cNvSpPr>
            <a:spLocks noGrp="1"/>
          </p:cNvSpPr>
          <p:nvPr>
            <p:ph type="sldNum" sz="quarter" idx="10"/>
          </p:nvPr>
        </p:nvSpPr>
        <p:spPr/>
        <p:txBody>
          <a:bodyPr/>
          <a:lstStyle/>
          <a:p>
            <a:fld id="{32FEDEC6-70C5-4004-AADC-86C486AFCA5A}" type="slidenum">
              <a:rPr lang="en-US" smtClean="0"/>
              <a:t>28</a:t>
            </a:fld>
            <a:endParaRPr lang="en-US"/>
          </a:p>
        </p:txBody>
      </p:sp>
    </p:spTree>
    <p:extLst>
      <p:ext uri="{BB962C8B-B14F-4D97-AF65-F5344CB8AC3E}">
        <p14:creationId xmlns:p14="http://schemas.microsoft.com/office/powerpoint/2010/main" val="1125125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Allow 7 minutes to read the case and talk.</a:t>
            </a:r>
            <a:endParaRPr lang="en-US" sz="1400"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29</a:t>
            </a:fld>
            <a:endParaRPr lang="en-US" dirty="0"/>
          </a:p>
        </p:txBody>
      </p:sp>
    </p:spTree>
    <p:extLst>
      <p:ext uri="{BB962C8B-B14F-4D97-AF65-F5344CB8AC3E}">
        <p14:creationId xmlns:p14="http://schemas.microsoft.com/office/powerpoint/2010/main" val="1429558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31</a:t>
            </a:fld>
            <a:endParaRPr lang="en-US" dirty="0"/>
          </a:p>
        </p:txBody>
      </p:sp>
    </p:spTree>
    <p:extLst>
      <p:ext uri="{BB962C8B-B14F-4D97-AF65-F5344CB8AC3E}">
        <p14:creationId xmlns:p14="http://schemas.microsoft.com/office/powerpoint/2010/main" val="3042672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32</a:t>
            </a:fld>
            <a:endParaRPr lang="en-US" dirty="0"/>
          </a:p>
        </p:txBody>
      </p:sp>
    </p:spTree>
    <p:extLst>
      <p:ext uri="{BB962C8B-B14F-4D97-AF65-F5344CB8AC3E}">
        <p14:creationId xmlns:p14="http://schemas.microsoft.com/office/powerpoint/2010/main" val="134839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3</a:t>
            </a:fld>
            <a:endParaRPr lang="en-US" dirty="0" smtClean="0"/>
          </a:p>
        </p:txBody>
      </p:sp>
    </p:spTree>
    <p:extLst>
      <p:ext uri="{BB962C8B-B14F-4D97-AF65-F5344CB8AC3E}">
        <p14:creationId xmlns:p14="http://schemas.microsoft.com/office/powerpoint/2010/main" val="3253031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a:buNone/>
            </a:pPr>
            <a:endParaRPr lang="en-US" sz="1400" dirty="0" smtClean="0">
              <a:effectLst/>
            </a:endParaRPr>
          </a:p>
        </p:txBody>
      </p:sp>
      <p:sp>
        <p:nvSpPr>
          <p:cNvPr id="4" name="Slide Number Placeholder 3"/>
          <p:cNvSpPr>
            <a:spLocks noGrp="1"/>
          </p:cNvSpPr>
          <p:nvPr>
            <p:ph type="sldNum" sz="quarter" idx="10"/>
          </p:nvPr>
        </p:nvSpPr>
        <p:spPr/>
        <p:txBody>
          <a:bodyPr/>
          <a:lstStyle/>
          <a:p>
            <a:fld id="{B46F3366-1996-A640-88DE-A4C7B14FFBC4}" type="slidenum">
              <a:rPr lang="en-US" smtClean="0"/>
              <a:t>33</a:t>
            </a:fld>
            <a:endParaRPr lang="en-US"/>
          </a:p>
        </p:txBody>
      </p:sp>
    </p:spTree>
    <p:extLst>
      <p:ext uri="{BB962C8B-B14F-4D97-AF65-F5344CB8AC3E}">
        <p14:creationId xmlns:p14="http://schemas.microsoft.com/office/powerpoint/2010/main" val="3575620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DEC6-70C5-4004-AADC-86C486AFCA5A}" type="slidenum">
              <a:rPr lang="en-US" smtClean="0"/>
              <a:t>34</a:t>
            </a:fld>
            <a:endParaRPr lang="en-US"/>
          </a:p>
        </p:txBody>
      </p:sp>
    </p:spTree>
    <p:extLst>
      <p:ext uri="{BB962C8B-B14F-4D97-AF65-F5344CB8AC3E}">
        <p14:creationId xmlns:p14="http://schemas.microsoft.com/office/powerpoint/2010/main" val="3476109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F3366-1996-A640-88DE-A4C7B14FFBC4}" type="slidenum">
              <a:rPr lang="en-US" smtClean="0"/>
              <a:t>35</a:t>
            </a:fld>
            <a:endParaRPr lang="en-US"/>
          </a:p>
        </p:txBody>
      </p:sp>
    </p:spTree>
    <p:extLst>
      <p:ext uri="{BB962C8B-B14F-4D97-AF65-F5344CB8AC3E}">
        <p14:creationId xmlns:p14="http://schemas.microsoft.com/office/powerpoint/2010/main" val="90181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36</a:t>
            </a:fld>
            <a:endParaRPr lang="en-US" dirty="0"/>
          </a:p>
        </p:txBody>
      </p:sp>
    </p:spTree>
    <p:extLst>
      <p:ext uri="{BB962C8B-B14F-4D97-AF65-F5344CB8AC3E}">
        <p14:creationId xmlns:p14="http://schemas.microsoft.com/office/powerpoint/2010/main" val="135736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37</a:t>
            </a:fld>
            <a:endParaRPr lang="en-US" dirty="0"/>
          </a:p>
        </p:txBody>
      </p:sp>
    </p:spTree>
    <p:extLst>
      <p:ext uri="{BB962C8B-B14F-4D97-AF65-F5344CB8AC3E}">
        <p14:creationId xmlns:p14="http://schemas.microsoft.com/office/powerpoint/2010/main" val="2706993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38</a:t>
            </a:fld>
            <a:endParaRPr lang="en-US" dirty="0"/>
          </a:p>
        </p:txBody>
      </p:sp>
    </p:spTree>
    <p:extLst>
      <p:ext uri="{BB962C8B-B14F-4D97-AF65-F5344CB8AC3E}">
        <p14:creationId xmlns:p14="http://schemas.microsoft.com/office/powerpoint/2010/main" val="501966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6076 (1.037)</a:t>
            </a:r>
            <a:r>
              <a:rPr lang="en-US" sz="2400" baseline="30000" dirty="0" smtClean="0"/>
              <a:t>t</a:t>
            </a:r>
          </a:p>
          <a:p>
            <a:endParaRPr lang="en-US" sz="2400" baseline="30000" dirty="0" smtClean="0"/>
          </a:p>
          <a:p>
            <a:r>
              <a:rPr lang="en-US" sz="2400" dirty="0" smtClean="0"/>
              <a:t>21,671</a:t>
            </a:r>
          </a:p>
          <a:p>
            <a:endParaRPr lang="en-US" sz="2400" dirty="0"/>
          </a:p>
          <a:p>
            <a:r>
              <a:rPr lang="en-US" sz="2400" dirty="0" smtClean="0"/>
              <a:t>Algebra 2</a:t>
            </a:r>
          </a:p>
          <a:p>
            <a:r>
              <a:rPr lang="en-US" sz="2400" dirty="0" smtClean="0"/>
              <a:t>Holt, Rinehart and Winston, 2004</a:t>
            </a:r>
          </a:p>
          <a:p>
            <a:r>
              <a:rPr lang="en-US" sz="2400" dirty="0" smtClean="0"/>
              <a:t>Page 415</a:t>
            </a:r>
            <a:endParaRPr lang="en-US" sz="2400"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39</a:t>
            </a:fld>
            <a:endParaRPr lang="en-US" dirty="0"/>
          </a:p>
        </p:txBody>
      </p:sp>
    </p:spTree>
    <p:extLst>
      <p:ext uri="{BB962C8B-B14F-4D97-AF65-F5344CB8AC3E}">
        <p14:creationId xmlns:p14="http://schemas.microsoft.com/office/powerpoint/2010/main" val="1015546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42</a:t>
            </a:fld>
            <a:endParaRPr lang="en-US" dirty="0"/>
          </a:p>
        </p:txBody>
      </p:sp>
    </p:spTree>
    <p:extLst>
      <p:ext uri="{BB962C8B-B14F-4D97-AF65-F5344CB8AC3E}">
        <p14:creationId xmlns:p14="http://schemas.microsoft.com/office/powerpoint/2010/main" val="1444946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2FEDEC6-70C5-4004-AADC-86C486AFCA5A}" type="slidenum">
              <a:rPr lang="en-US" smtClean="0"/>
              <a:t>43</a:t>
            </a:fld>
            <a:endParaRPr lang="en-US"/>
          </a:p>
        </p:txBody>
      </p:sp>
    </p:spTree>
    <p:extLst>
      <p:ext uri="{BB962C8B-B14F-4D97-AF65-F5344CB8AC3E}">
        <p14:creationId xmlns:p14="http://schemas.microsoft.com/office/powerpoint/2010/main" val="1420432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mn-lt"/>
            </a:endParaRPr>
          </a:p>
        </p:txBody>
      </p:sp>
      <p:sp>
        <p:nvSpPr>
          <p:cNvPr id="4" name="Slide Number Placeholder 3"/>
          <p:cNvSpPr>
            <a:spLocks noGrp="1"/>
          </p:cNvSpPr>
          <p:nvPr>
            <p:ph type="sldNum" sz="quarter" idx="10"/>
          </p:nvPr>
        </p:nvSpPr>
        <p:spPr/>
        <p:txBody>
          <a:bodyPr/>
          <a:lstStyle/>
          <a:p>
            <a:fld id="{32FEDEC6-70C5-4004-AADC-86C486AFCA5A}" type="slidenum">
              <a:rPr lang="en-US" smtClean="0"/>
              <a:t>44</a:t>
            </a:fld>
            <a:endParaRPr lang="en-US"/>
          </a:p>
        </p:txBody>
      </p:sp>
    </p:spTree>
    <p:extLst>
      <p:ext uri="{BB962C8B-B14F-4D97-AF65-F5344CB8AC3E}">
        <p14:creationId xmlns:p14="http://schemas.microsoft.com/office/powerpoint/2010/main" val="134070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4</a:t>
            </a:fld>
            <a:endParaRPr lang="en-US" dirty="0" smtClean="0"/>
          </a:p>
        </p:txBody>
      </p:sp>
    </p:spTree>
    <p:extLst>
      <p:ext uri="{BB962C8B-B14F-4D97-AF65-F5344CB8AC3E}">
        <p14:creationId xmlns:p14="http://schemas.microsoft.com/office/powerpoint/2010/main" val="3843246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46F3366-1996-A640-88DE-A4C7B14FFBC4}" type="slidenum">
              <a:rPr lang="en-US" smtClean="0"/>
              <a:t>45</a:t>
            </a:fld>
            <a:endParaRPr lang="en-US"/>
          </a:p>
        </p:txBody>
      </p:sp>
    </p:spTree>
    <p:extLst>
      <p:ext uri="{BB962C8B-B14F-4D97-AF65-F5344CB8AC3E}">
        <p14:creationId xmlns:p14="http://schemas.microsoft.com/office/powerpoint/2010/main" val="126674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DEC6-70C5-4004-AADC-86C486AFCA5A}" type="slidenum">
              <a:rPr lang="en-US" smtClean="0"/>
              <a:t>46</a:t>
            </a:fld>
            <a:endParaRPr lang="en-US"/>
          </a:p>
        </p:txBody>
      </p:sp>
    </p:spTree>
    <p:extLst>
      <p:ext uri="{BB962C8B-B14F-4D97-AF65-F5344CB8AC3E}">
        <p14:creationId xmlns:p14="http://schemas.microsoft.com/office/powerpoint/2010/main" val="3908070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46F3366-1996-A640-88DE-A4C7B14FFBC4}" type="slidenum">
              <a:rPr lang="en-US" smtClean="0"/>
              <a:t>47</a:t>
            </a:fld>
            <a:endParaRPr lang="en-US"/>
          </a:p>
        </p:txBody>
      </p:sp>
    </p:spTree>
    <p:extLst>
      <p:ext uri="{BB962C8B-B14F-4D97-AF65-F5344CB8AC3E}">
        <p14:creationId xmlns:p14="http://schemas.microsoft.com/office/powerpoint/2010/main" val="90181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48</a:t>
            </a:fld>
            <a:endParaRPr lang="en-US" dirty="0"/>
          </a:p>
        </p:txBody>
      </p:sp>
    </p:spTree>
    <p:extLst>
      <p:ext uri="{BB962C8B-B14F-4D97-AF65-F5344CB8AC3E}">
        <p14:creationId xmlns:p14="http://schemas.microsoft.com/office/powerpoint/2010/main" val="2988416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49</a:t>
            </a:fld>
            <a:endParaRPr lang="en-US" dirty="0"/>
          </a:p>
        </p:txBody>
      </p:sp>
    </p:spTree>
    <p:extLst>
      <p:ext uri="{BB962C8B-B14F-4D97-AF65-F5344CB8AC3E}">
        <p14:creationId xmlns:p14="http://schemas.microsoft.com/office/powerpoint/2010/main" val="3537535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DEC6-70C5-4004-AADC-86C486AFCA5A}" type="slidenum">
              <a:rPr lang="en-US" smtClean="0"/>
              <a:t>50</a:t>
            </a:fld>
            <a:endParaRPr lang="en-US"/>
          </a:p>
        </p:txBody>
      </p:sp>
    </p:spTree>
    <p:extLst>
      <p:ext uri="{BB962C8B-B14F-4D97-AF65-F5344CB8AC3E}">
        <p14:creationId xmlns:p14="http://schemas.microsoft.com/office/powerpoint/2010/main" val="2153632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Not</a:t>
            </a:r>
            <a:r>
              <a:rPr lang="en-US" sz="1400" kern="1200" baseline="0" dirty="0" smtClean="0">
                <a:solidFill>
                  <a:schemeClr val="tx1"/>
                </a:solidFill>
                <a:effectLst/>
                <a:latin typeface="+mn-lt"/>
                <a:ea typeface="+mn-ea"/>
                <a:cs typeface="+mn-cs"/>
              </a:rPr>
              <a:t> just “show and tell” but a purposeful journey that he took his students on and helped them make key connections along the way.</a:t>
            </a:r>
          </a:p>
          <a:p>
            <a:r>
              <a:rPr lang="en-US" sz="1400" kern="1200" baseline="0" dirty="0" smtClean="0">
                <a:solidFill>
                  <a:schemeClr val="tx1"/>
                </a:solidFill>
                <a:effectLst/>
                <a:latin typeface="+mn-lt"/>
                <a:ea typeface="+mn-ea"/>
                <a:cs typeface="+mn-cs"/>
              </a:rPr>
              <a:t>--went from Jasmine to Kenneth to Teresa</a:t>
            </a:r>
          </a:p>
          <a:p>
            <a:r>
              <a:rPr lang="en-US" sz="1400" kern="1200" baseline="0" dirty="0" smtClean="0">
                <a:solidFill>
                  <a:schemeClr val="tx1"/>
                </a:solidFill>
                <a:effectLst/>
                <a:latin typeface="+mn-lt"/>
                <a:ea typeface="+mn-ea"/>
                <a:cs typeface="+mn-cs"/>
              </a:rPr>
              <a:t>--relating skip counting to multiplication is important; when you get to 100 what does that tell you about the number of twenties?</a:t>
            </a:r>
          </a:p>
          <a:p>
            <a:r>
              <a:rPr lang="en-US" sz="1400" kern="1200" baseline="0" dirty="0" smtClean="0">
                <a:solidFill>
                  <a:schemeClr val="tx1"/>
                </a:solidFill>
                <a:effectLst/>
                <a:latin typeface="+mn-lt"/>
                <a:ea typeface="+mn-ea"/>
                <a:cs typeface="+mn-cs"/>
              </a:rPr>
              <a:t>--Note that he saved Tyrell and Ananda’s work until the end of the lesson and didn’t really dig into them until a subsequent lesson.</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6F3366-1996-A640-88DE-A4C7B14FFBC4}" type="slidenum">
              <a:rPr lang="en-US" smtClean="0"/>
              <a:t>51</a:t>
            </a:fld>
            <a:endParaRPr lang="en-US"/>
          </a:p>
        </p:txBody>
      </p:sp>
    </p:spTree>
    <p:extLst>
      <p:ext uri="{BB962C8B-B14F-4D97-AF65-F5344CB8AC3E}">
        <p14:creationId xmlns:p14="http://schemas.microsoft.com/office/powerpoint/2010/main" val="126674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solidFill>
                  <a:srgbClr val="000000"/>
                </a:solidFill>
                <a:latin typeface="+mn-lt"/>
                <a:ea typeface="ＭＳ Ｐゴシック" charset="0"/>
                <a:cs typeface="Verdana"/>
              </a:rPr>
              <a:t>The </a:t>
            </a:r>
            <a:r>
              <a:rPr lang="en-US" sz="1400" dirty="0" smtClean="0">
                <a:solidFill>
                  <a:srgbClr val="000000"/>
                </a:solidFill>
                <a:latin typeface="+mn-lt"/>
                <a:ea typeface="ＭＳ Ｐゴシック" charset="0"/>
                <a:cs typeface="Verdana"/>
              </a:rPr>
              <a:t>5 practices are </a:t>
            </a:r>
            <a:r>
              <a:rPr lang="en-US" sz="1400" dirty="0">
                <a:solidFill>
                  <a:srgbClr val="000000"/>
                </a:solidFill>
                <a:latin typeface="+mn-lt"/>
                <a:ea typeface="ＭＳ Ｐゴシック" charset="0"/>
                <a:cs typeface="Verdana"/>
              </a:rPr>
              <a:t>meant to make student-centered instruction more manageable by </a:t>
            </a:r>
            <a:r>
              <a:rPr lang="en-US" sz="1400" dirty="0" smtClean="0">
                <a:solidFill>
                  <a:srgbClr val="000000"/>
                </a:solidFill>
                <a:latin typeface="+mn-lt"/>
                <a:ea typeface="ＭＳ Ｐゴシック" charset="0"/>
                <a:cs typeface="Verdana"/>
              </a:rPr>
              <a:t>having a plan and a map to</a:t>
            </a:r>
            <a:r>
              <a:rPr lang="en-US" sz="1400" baseline="0" dirty="0" smtClean="0">
                <a:solidFill>
                  <a:srgbClr val="000000"/>
                </a:solidFill>
                <a:latin typeface="+mn-lt"/>
                <a:ea typeface="ＭＳ Ｐゴシック" charset="0"/>
                <a:cs typeface="Verdana"/>
              </a:rPr>
              <a:t> follow to holding classroom discussions</a:t>
            </a:r>
            <a:r>
              <a:rPr lang="en-US" sz="1400" dirty="0" smtClean="0">
                <a:solidFill>
                  <a:srgbClr val="000000"/>
                </a:solidFill>
                <a:latin typeface="+mn-lt"/>
                <a:ea typeface="ＭＳ Ｐゴシック" charset="0"/>
                <a:cs typeface="Verdana"/>
              </a:rPr>
              <a:t>. </a:t>
            </a:r>
          </a:p>
          <a:p>
            <a:r>
              <a:rPr lang="en-US" sz="1400" dirty="0" smtClean="0">
                <a:solidFill>
                  <a:srgbClr val="000000"/>
                </a:solidFill>
                <a:latin typeface="+mn-lt"/>
                <a:ea typeface="ＭＳ Ｐゴシック" charset="0"/>
                <a:cs typeface="Verdana"/>
              </a:rPr>
              <a:t>--The practices emphasize </a:t>
            </a:r>
            <a:r>
              <a:rPr lang="en-US" sz="1400" dirty="0">
                <a:solidFill>
                  <a:srgbClr val="000000"/>
                </a:solidFill>
                <a:latin typeface="+mn-lt"/>
                <a:ea typeface="ＭＳ Ｐゴシック" charset="0"/>
                <a:cs typeface="Verdana"/>
              </a:rPr>
              <a:t>the importance of planning.  Through planning, teachers can anticipate likely student </a:t>
            </a:r>
            <a:r>
              <a:rPr lang="en-US" sz="1400" dirty="0" smtClean="0">
                <a:solidFill>
                  <a:srgbClr val="000000"/>
                </a:solidFill>
                <a:latin typeface="+mn-lt"/>
                <a:ea typeface="ＭＳ Ｐゴシック" charset="0"/>
                <a:cs typeface="Verdana"/>
              </a:rPr>
              <a:t>contributions</a:t>
            </a:r>
            <a:r>
              <a:rPr lang="en-US" sz="1400" baseline="0" dirty="0" smtClean="0">
                <a:solidFill>
                  <a:srgbClr val="000000"/>
                </a:solidFill>
                <a:latin typeface="+mn-lt"/>
                <a:ea typeface="ＭＳ Ｐゴシック" charset="0"/>
                <a:cs typeface="Verdana"/>
              </a:rPr>
              <a:t> and</a:t>
            </a:r>
            <a:r>
              <a:rPr lang="en-US" sz="1400" dirty="0" smtClean="0">
                <a:solidFill>
                  <a:srgbClr val="000000"/>
                </a:solidFill>
                <a:latin typeface="+mn-lt"/>
                <a:ea typeface="ＭＳ Ｐゴシック" charset="0"/>
                <a:cs typeface="Verdana"/>
              </a:rPr>
              <a:t> be more</a:t>
            </a:r>
            <a:r>
              <a:rPr lang="en-US" sz="1400" baseline="0" dirty="0" smtClean="0">
                <a:solidFill>
                  <a:srgbClr val="000000"/>
                </a:solidFill>
                <a:latin typeface="+mn-lt"/>
                <a:ea typeface="ＭＳ Ｐゴシック" charset="0"/>
                <a:cs typeface="Verdana"/>
              </a:rPr>
              <a:t> ready to respond to them; </a:t>
            </a:r>
            <a:r>
              <a:rPr lang="en-US" sz="1400" dirty="0" smtClean="0">
                <a:solidFill>
                  <a:srgbClr val="000000"/>
                </a:solidFill>
                <a:latin typeface="+mn-lt"/>
                <a:ea typeface="ＭＳ Ｐゴシック" charset="0"/>
                <a:cs typeface="Verdana"/>
              </a:rPr>
              <a:t>and also have a map</a:t>
            </a:r>
            <a:r>
              <a:rPr lang="en-US" sz="1400" baseline="0" dirty="0" smtClean="0">
                <a:solidFill>
                  <a:srgbClr val="000000"/>
                </a:solidFill>
                <a:latin typeface="+mn-lt"/>
                <a:ea typeface="ＭＳ Ｐゴシック" charset="0"/>
                <a:cs typeface="Verdana"/>
              </a:rPr>
              <a:t> of</a:t>
            </a:r>
            <a:r>
              <a:rPr lang="en-US" sz="1400" dirty="0" smtClean="0">
                <a:solidFill>
                  <a:srgbClr val="000000"/>
                </a:solidFill>
                <a:latin typeface="+mn-lt"/>
                <a:ea typeface="ＭＳ Ｐゴシック" charset="0"/>
                <a:cs typeface="Verdana"/>
              </a:rPr>
              <a:t> </a:t>
            </a:r>
            <a:r>
              <a:rPr lang="en-US" sz="1400" dirty="0">
                <a:solidFill>
                  <a:srgbClr val="000000"/>
                </a:solidFill>
                <a:latin typeface="+mn-lt"/>
                <a:ea typeface="ＭＳ Ｐゴシック" charset="0"/>
                <a:cs typeface="Verdana"/>
              </a:rPr>
              <a:t>how to structure </a:t>
            </a:r>
            <a:r>
              <a:rPr lang="en-US" sz="1400" dirty="0" smtClean="0">
                <a:solidFill>
                  <a:srgbClr val="000000"/>
                </a:solidFill>
                <a:latin typeface="+mn-lt"/>
                <a:ea typeface="ＭＳ Ｐゴシック" charset="0"/>
                <a:cs typeface="Verdana"/>
              </a:rPr>
              <a:t>students’</a:t>
            </a:r>
            <a:r>
              <a:rPr lang="en-US" altLang="ja-JP" sz="1400" dirty="0" smtClean="0">
                <a:solidFill>
                  <a:srgbClr val="000000"/>
                </a:solidFill>
                <a:latin typeface="+mn-lt"/>
                <a:ea typeface="ＭＳ Ｐゴシック" charset="0"/>
                <a:cs typeface="Verdana"/>
              </a:rPr>
              <a:t> presentations of their work </a:t>
            </a:r>
            <a:r>
              <a:rPr lang="en-US" altLang="ja-JP" sz="1400" dirty="0">
                <a:solidFill>
                  <a:srgbClr val="000000"/>
                </a:solidFill>
                <a:latin typeface="+mn-lt"/>
                <a:ea typeface="ＭＳ Ｐゴシック" charset="0"/>
                <a:cs typeface="Verdana"/>
              </a:rPr>
              <a:t>to further </a:t>
            </a:r>
            <a:r>
              <a:rPr lang="en-US" altLang="ja-JP" sz="1400" dirty="0" smtClean="0">
                <a:solidFill>
                  <a:srgbClr val="000000"/>
                </a:solidFill>
                <a:latin typeface="+mn-lt"/>
                <a:ea typeface="ＭＳ Ｐゴシック" charset="0"/>
                <a:cs typeface="Verdana"/>
              </a:rPr>
              <a:t>the mathematical </a:t>
            </a:r>
            <a:r>
              <a:rPr lang="en-US" altLang="ja-JP" sz="1400" dirty="0">
                <a:solidFill>
                  <a:srgbClr val="000000"/>
                </a:solidFill>
                <a:latin typeface="+mn-lt"/>
                <a:ea typeface="ＭＳ Ｐゴシック" charset="0"/>
                <a:cs typeface="Verdana"/>
              </a:rPr>
              <a:t>agenda for the lesson</a:t>
            </a:r>
            <a:r>
              <a:rPr lang="en-US" altLang="ja-JP" sz="1400" dirty="0" smtClean="0">
                <a:solidFill>
                  <a:srgbClr val="000000"/>
                </a:solidFill>
                <a:latin typeface="+mn-lt"/>
                <a:ea typeface="ＭＳ Ｐゴシック" charset="0"/>
                <a:cs typeface="Verdana"/>
              </a:rPr>
              <a:t>.</a:t>
            </a:r>
          </a:p>
          <a:p>
            <a:endParaRPr lang="en-US" altLang="ja-JP" sz="1400" dirty="0">
              <a:solidFill>
                <a:srgbClr val="000000"/>
              </a:solidFill>
              <a:latin typeface="+mn-lt"/>
              <a:ea typeface="ＭＳ Ｐゴシック" charset="0"/>
              <a:cs typeface="Verdana"/>
            </a:endParaRPr>
          </a:p>
          <a:p>
            <a:r>
              <a:rPr lang="en-US" sz="1400" dirty="0">
                <a:solidFill>
                  <a:srgbClr val="000000"/>
                </a:solidFill>
                <a:latin typeface="+mn-lt"/>
                <a:ea typeface="ＭＳ Ｐゴシック" charset="0"/>
                <a:cs typeface="Verdana"/>
              </a:rPr>
              <a:t>We can see evidence of </a:t>
            </a:r>
            <a:r>
              <a:rPr lang="en-US" sz="1400" dirty="0" smtClean="0">
                <a:solidFill>
                  <a:srgbClr val="000000"/>
                </a:solidFill>
                <a:latin typeface="+mn-lt"/>
                <a:ea typeface="ＭＳ Ｐゴシック" charset="0"/>
                <a:cs typeface="Verdana"/>
              </a:rPr>
              <a:t>Mr. Harris engaging </a:t>
            </a:r>
            <a:r>
              <a:rPr lang="en-US" sz="1400" dirty="0">
                <a:solidFill>
                  <a:srgbClr val="000000"/>
                </a:solidFill>
                <a:latin typeface="+mn-lt"/>
                <a:ea typeface="ＭＳ Ｐゴシック" charset="0"/>
                <a:cs typeface="Verdana"/>
              </a:rPr>
              <a:t>in practices 2-5 </a:t>
            </a:r>
            <a:r>
              <a:rPr lang="en-US" sz="1400" dirty="0" smtClean="0">
                <a:solidFill>
                  <a:srgbClr val="000000"/>
                </a:solidFill>
                <a:latin typeface="+mn-lt"/>
                <a:ea typeface="ＭＳ Ｐゴシック" charset="0"/>
                <a:cs typeface="Verdana"/>
              </a:rPr>
              <a:t>in the case; although </a:t>
            </a:r>
            <a:r>
              <a:rPr lang="en-US" sz="1400" dirty="0">
                <a:solidFill>
                  <a:srgbClr val="000000"/>
                </a:solidFill>
                <a:latin typeface="+mn-lt"/>
                <a:ea typeface="ＭＳ Ｐゴシック" charset="0"/>
                <a:cs typeface="Verdana"/>
              </a:rPr>
              <a:t>there is no direct evidence that she engaged in ANTICIPATING </a:t>
            </a:r>
            <a:r>
              <a:rPr lang="en-US" sz="1400" dirty="0" smtClean="0">
                <a:solidFill>
                  <a:srgbClr val="000000"/>
                </a:solidFill>
                <a:latin typeface="+mn-lt"/>
                <a:ea typeface="ＭＳ Ｐゴシック" charset="0"/>
                <a:cs typeface="Verdana"/>
              </a:rPr>
              <a:t>it is unlikely that he </a:t>
            </a:r>
            <a:r>
              <a:rPr lang="en-US" sz="1400" dirty="0">
                <a:solidFill>
                  <a:srgbClr val="000000"/>
                </a:solidFill>
                <a:latin typeface="+mn-lt"/>
                <a:ea typeface="ＭＳ Ｐゴシック" charset="0"/>
                <a:cs typeface="Verdana"/>
              </a:rPr>
              <a:t>could </a:t>
            </a:r>
            <a:r>
              <a:rPr lang="en-US" sz="1400" dirty="0" smtClean="0">
                <a:solidFill>
                  <a:srgbClr val="000000"/>
                </a:solidFill>
                <a:latin typeface="+mn-lt"/>
                <a:ea typeface="ＭＳ Ｐゴシック" charset="0"/>
                <a:cs typeface="Verdana"/>
              </a:rPr>
              <a:t>have engaged in any </a:t>
            </a:r>
            <a:r>
              <a:rPr lang="en-US" sz="1400" dirty="0">
                <a:solidFill>
                  <a:srgbClr val="000000"/>
                </a:solidFill>
                <a:latin typeface="+mn-lt"/>
                <a:ea typeface="ＭＳ Ｐゴシック" charset="0"/>
                <a:cs typeface="Verdana"/>
              </a:rPr>
              <a:t>of the other practices had </a:t>
            </a:r>
            <a:r>
              <a:rPr lang="en-US" sz="1400" dirty="0" smtClean="0">
                <a:solidFill>
                  <a:srgbClr val="000000"/>
                </a:solidFill>
                <a:latin typeface="+mn-lt"/>
                <a:ea typeface="ＭＳ Ｐゴシック" charset="0"/>
                <a:cs typeface="Verdana"/>
              </a:rPr>
              <a:t>he </a:t>
            </a:r>
            <a:r>
              <a:rPr lang="en-US" sz="1400" dirty="0">
                <a:solidFill>
                  <a:srgbClr val="000000"/>
                </a:solidFill>
                <a:latin typeface="+mn-lt"/>
                <a:ea typeface="ＭＳ Ｐゴシック" charset="0"/>
                <a:cs typeface="Verdana"/>
              </a:rPr>
              <a:t>not </a:t>
            </a:r>
            <a:r>
              <a:rPr lang="en-US" sz="1400" dirty="0" smtClean="0">
                <a:solidFill>
                  <a:srgbClr val="000000"/>
                </a:solidFill>
                <a:latin typeface="+mn-lt"/>
                <a:ea typeface="ＭＳ Ｐゴシック" charset="0"/>
                <a:cs typeface="Verdana"/>
              </a:rPr>
              <a:t>anticipated first</a:t>
            </a:r>
            <a:r>
              <a:rPr lang="en-US" sz="1400" dirty="0">
                <a:solidFill>
                  <a:srgbClr val="000000"/>
                </a:solidFill>
                <a:latin typeface="+mn-lt"/>
                <a:ea typeface="ＭＳ Ｐゴシック" charset="0"/>
                <a:cs typeface="Verdana"/>
              </a:rPr>
              <a:t>.</a:t>
            </a:r>
          </a:p>
          <a:p>
            <a:endParaRPr lang="en-US" altLang="ja-JP" sz="1400" dirty="0">
              <a:solidFill>
                <a:srgbClr val="000000"/>
              </a:solidFill>
              <a:latin typeface="+mn-lt"/>
              <a:ea typeface="ＭＳ Ｐゴシック" charset="0"/>
              <a:cs typeface="Verdana"/>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52</a:t>
            </a:fld>
            <a:endParaRPr lang="en-US" dirty="0"/>
          </a:p>
        </p:txBody>
      </p:sp>
    </p:spTree>
    <p:extLst>
      <p:ext uri="{BB962C8B-B14F-4D97-AF65-F5344CB8AC3E}">
        <p14:creationId xmlns:p14="http://schemas.microsoft.com/office/powerpoint/2010/main" val="3687245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a:xfrm>
            <a:off x="1144588" y="685800"/>
            <a:ext cx="4570412" cy="3429000"/>
          </a:xfrm>
          <a:ln/>
        </p:spPr>
      </p:sp>
      <p:sp>
        <p:nvSpPr>
          <p:cNvPr id="173059" name="Rectangle 3"/>
          <p:cNvSpPr>
            <a:spLocks noGrp="1"/>
          </p:cNvSpPr>
          <p:nvPr>
            <p:ph type="body" idx="1"/>
          </p:nvPr>
        </p:nvSpPr>
        <p:spPr>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11167300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54</a:t>
            </a:fld>
            <a:endParaRPr lang="en-US" dirty="0"/>
          </a:p>
        </p:txBody>
      </p:sp>
    </p:spTree>
    <p:extLst>
      <p:ext uri="{BB962C8B-B14F-4D97-AF65-F5344CB8AC3E}">
        <p14:creationId xmlns:p14="http://schemas.microsoft.com/office/powerpoint/2010/main" val="357116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5</a:t>
            </a:fld>
            <a:endParaRPr lang="en-US" dirty="0" smtClean="0"/>
          </a:p>
        </p:txBody>
      </p:sp>
    </p:spTree>
    <p:extLst>
      <p:ext uri="{BB962C8B-B14F-4D97-AF65-F5344CB8AC3E}">
        <p14:creationId xmlns:p14="http://schemas.microsoft.com/office/powerpoint/2010/main" val="14673287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55</a:t>
            </a:fld>
            <a:endParaRPr lang="en-US" dirty="0"/>
          </a:p>
        </p:txBody>
      </p:sp>
    </p:spTree>
    <p:extLst>
      <p:ext uri="{BB962C8B-B14F-4D97-AF65-F5344CB8AC3E}">
        <p14:creationId xmlns:p14="http://schemas.microsoft.com/office/powerpoint/2010/main" val="3571161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F3366-1996-A640-88DE-A4C7B14FFBC4}" type="slidenum">
              <a:rPr lang="en-US" smtClean="0"/>
              <a:t>56</a:t>
            </a:fld>
            <a:endParaRPr lang="en-US"/>
          </a:p>
        </p:txBody>
      </p:sp>
    </p:spTree>
    <p:extLst>
      <p:ext uri="{BB962C8B-B14F-4D97-AF65-F5344CB8AC3E}">
        <p14:creationId xmlns:p14="http://schemas.microsoft.com/office/powerpoint/2010/main" val="3181033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58</a:t>
            </a:fld>
            <a:endParaRPr lang="en-US" dirty="0"/>
          </a:p>
        </p:txBody>
      </p:sp>
    </p:spTree>
    <p:extLst>
      <p:ext uri="{BB962C8B-B14F-4D97-AF65-F5344CB8AC3E}">
        <p14:creationId xmlns:p14="http://schemas.microsoft.com/office/powerpoint/2010/main" val="19435837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59</a:t>
            </a:fld>
            <a:endParaRPr lang="en-US" dirty="0"/>
          </a:p>
        </p:txBody>
      </p:sp>
    </p:spTree>
    <p:extLst>
      <p:ext uri="{BB962C8B-B14F-4D97-AF65-F5344CB8AC3E}">
        <p14:creationId xmlns:p14="http://schemas.microsoft.com/office/powerpoint/2010/main" val="1943583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p:txBody>
      </p:sp>
      <p:sp>
        <p:nvSpPr>
          <p:cNvPr id="4" name="Slide Number Placeholder 3"/>
          <p:cNvSpPr>
            <a:spLocks noGrp="1"/>
          </p:cNvSpPr>
          <p:nvPr>
            <p:ph type="sldNum" sz="quarter" idx="10"/>
          </p:nvPr>
        </p:nvSpPr>
        <p:spPr/>
        <p:txBody>
          <a:bodyPr/>
          <a:lstStyle/>
          <a:p>
            <a:fld id="{B46F3366-1996-A640-88DE-A4C7B14FFBC4}" type="slidenum">
              <a:rPr lang="en-US" smtClean="0"/>
              <a:t>60</a:t>
            </a:fld>
            <a:endParaRPr lang="en-US"/>
          </a:p>
        </p:txBody>
      </p:sp>
    </p:spTree>
    <p:extLst>
      <p:ext uri="{BB962C8B-B14F-4D97-AF65-F5344CB8AC3E}">
        <p14:creationId xmlns:p14="http://schemas.microsoft.com/office/powerpoint/2010/main" val="1266745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DEC6-70C5-4004-AADC-86C486AFCA5A}" type="slidenum">
              <a:rPr lang="en-US" smtClean="0"/>
              <a:t>61</a:t>
            </a:fld>
            <a:endParaRPr lang="en-US"/>
          </a:p>
        </p:txBody>
      </p:sp>
    </p:spTree>
    <p:extLst>
      <p:ext uri="{BB962C8B-B14F-4D97-AF65-F5344CB8AC3E}">
        <p14:creationId xmlns:p14="http://schemas.microsoft.com/office/powerpoint/2010/main" val="3710888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62</a:t>
            </a:fld>
            <a:endParaRPr lang="en-US" dirty="0"/>
          </a:p>
        </p:txBody>
      </p:sp>
    </p:spTree>
    <p:extLst>
      <p:ext uri="{BB962C8B-B14F-4D97-AF65-F5344CB8AC3E}">
        <p14:creationId xmlns:p14="http://schemas.microsoft.com/office/powerpoint/2010/main" val="3431217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a:cs typeface="Verdana"/>
              </a:rPr>
              <a:t>Not talking about giving students impossible problems to. </a:t>
            </a:r>
          </a:p>
          <a:p>
            <a:endParaRPr lang="en-US" sz="1400" dirty="0">
              <a:latin typeface="Verdana"/>
              <a:cs typeface="Verdana"/>
            </a:endParaRPr>
          </a:p>
          <a:p>
            <a:r>
              <a:rPr lang="en-US" sz="1400" dirty="0" smtClean="0">
                <a:latin typeface="Verdana"/>
                <a:cs typeface="Verdana"/>
              </a:rPr>
              <a:t>CLICK ON QUOTE </a:t>
            </a:r>
          </a:p>
          <a:p>
            <a:endParaRPr lang="en-US" sz="1400" dirty="0">
              <a:latin typeface="Verdana"/>
              <a:cs typeface="Verdana"/>
            </a:endParaRPr>
          </a:p>
          <a:p>
            <a:r>
              <a:rPr lang="en-US" sz="1400" dirty="0" smtClean="0">
                <a:latin typeface="Verdana"/>
                <a:cs typeface="Verdana"/>
              </a:rPr>
              <a:t>Students need to be able to figure things out for themselves…it is through this process of figuring things own that they will develop authority and ownership of their own learning.</a:t>
            </a:r>
            <a:endParaRPr lang="en-US" sz="1400" dirty="0">
              <a:latin typeface="Verdana"/>
              <a:cs typeface="Verdana"/>
            </a:endParaRPr>
          </a:p>
        </p:txBody>
      </p:sp>
      <p:sp>
        <p:nvSpPr>
          <p:cNvPr id="4" name="Slide Number Placeholder 3"/>
          <p:cNvSpPr>
            <a:spLocks noGrp="1"/>
          </p:cNvSpPr>
          <p:nvPr>
            <p:ph type="sldNum" sz="quarter" idx="10"/>
          </p:nvPr>
        </p:nvSpPr>
        <p:spPr/>
        <p:txBody>
          <a:bodyPr/>
          <a:lstStyle/>
          <a:p>
            <a:fld id="{0AFCC9AC-30C4-194D-9A9F-B49B969FE0AF}" type="slidenum">
              <a:rPr lang="en-US" smtClean="0"/>
              <a:t>63</a:t>
            </a:fld>
            <a:endParaRPr lang="en-US" dirty="0"/>
          </a:p>
        </p:txBody>
      </p:sp>
    </p:spTree>
    <p:extLst>
      <p:ext uri="{BB962C8B-B14F-4D97-AF65-F5344CB8AC3E}">
        <p14:creationId xmlns:p14="http://schemas.microsoft.com/office/powerpoint/2010/main" val="428464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F3366-1996-A640-88DE-A4C7B14FFBC4}" type="slidenum">
              <a:rPr lang="en-US" smtClean="0"/>
              <a:t>64</a:t>
            </a:fld>
            <a:endParaRPr lang="en-US"/>
          </a:p>
        </p:txBody>
      </p:sp>
    </p:spTree>
    <p:extLst>
      <p:ext uri="{BB962C8B-B14F-4D97-AF65-F5344CB8AC3E}">
        <p14:creationId xmlns:p14="http://schemas.microsoft.com/office/powerpoint/2010/main" val="90181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65</a:t>
            </a:fld>
            <a:endParaRPr lang="en-US" dirty="0"/>
          </a:p>
        </p:txBody>
      </p:sp>
    </p:spTree>
    <p:extLst>
      <p:ext uri="{BB962C8B-B14F-4D97-AF65-F5344CB8AC3E}">
        <p14:creationId xmlns:p14="http://schemas.microsoft.com/office/powerpoint/2010/main" val="235014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6</a:t>
            </a:fld>
            <a:endParaRPr lang="en-US" dirty="0" smtClean="0"/>
          </a:p>
        </p:txBody>
      </p:sp>
    </p:spTree>
    <p:extLst>
      <p:ext uri="{BB962C8B-B14F-4D97-AF65-F5344CB8AC3E}">
        <p14:creationId xmlns:p14="http://schemas.microsoft.com/office/powerpoint/2010/main" val="1665323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465F0-2CD9-4A4D-9D59-B64681B4FDEF}" type="slidenum">
              <a:rPr lang="en-US"/>
              <a:pPr/>
              <a:t>66</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p:spPr>
        <p:txBody>
          <a:bodyPr/>
          <a:lstStyle/>
          <a:p>
            <a:pPr marL="114287" indent="-114287">
              <a:buFontTx/>
              <a:buChar char="•"/>
            </a:pPr>
            <a:r>
              <a:rPr lang="en-US" dirty="0"/>
              <a:t>This cartoon illustrates what assessment is really about.</a:t>
            </a:r>
          </a:p>
          <a:p>
            <a:pPr marL="114287" indent="-114287">
              <a:buFontTx/>
              <a:buChar char="•"/>
            </a:pPr>
            <a:r>
              <a:rPr lang="en-US" dirty="0"/>
              <a:t>Each student develops some concept of mathematics is.  Our jobs as 	teachers and administrators is to figure out what is going on in our students heads.</a:t>
            </a:r>
          </a:p>
          <a:p>
            <a:pPr marL="114287" indent="-114287">
              <a:buFontTx/>
              <a:buChar char="•"/>
            </a:pPr>
            <a:r>
              <a:rPr lang="en-US" dirty="0"/>
              <a:t>What do they really understand about mathematics? Unfortunately we can’t just open up the kid’s head and look.</a:t>
            </a:r>
          </a:p>
          <a:p>
            <a:pPr marL="114287" indent="-114287">
              <a:buFontTx/>
              <a:buChar char="•"/>
            </a:pPr>
            <a:r>
              <a:rPr lang="en-US" dirty="0"/>
              <a:t>We are restricted to look at visible and tangible evidence---what they say and do.  In classrooms, we have a wide variety of evidence available for us. </a:t>
            </a:r>
          </a:p>
          <a:p>
            <a:pPr marL="114287" indent="-114287">
              <a:buFontTx/>
              <a:buChar char="•"/>
            </a:pPr>
            <a:r>
              <a:rPr lang="en-US" dirty="0"/>
              <a:t>At the district level, we are often stuck with what kids actually do, often on on-demand types of test.</a:t>
            </a:r>
          </a:p>
          <a:p>
            <a:pPr marL="114287" indent="-114287">
              <a:buFontTx/>
              <a:buChar char="•"/>
            </a:pPr>
            <a:r>
              <a:rPr lang="en-US" dirty="0"/>
              <a:t>A critical question is how good are our inferences?  To what extent are we actually developing a accurate perception of what kids actually know?</a:t>
            </a:r>
          </a:p>
          <a:p>
            <a:pPr marL="114287" indent="-114287">
              <a:buFontTx/>
              <a:buChar char="•"/>
            </a:pPr>
            <a:r>
              <a:rPr lang="en-US" dirty="0"/>
              <a:t>This is what we are call </a:t>
            </a:r>
            <a:r>
              <a:rPr lang="en-US" u="sng" dirty="0"/>
              <a:t>valid inferences</a:t>
            </a:r>
            <a:r>
              <a:rPr lang="en-US" dirty="0"/>
              <a:t>.  We are making inferences of what children know when our idea of what they know matches, as well as possible, to what they actually understand.  We never want to assume that they know something that they don’t, and we also don’t want to assume that they don’t know something that they do.</a:t>
            </a:r>
          </a:p>
          <a:p>
            <a:pPr marL="114287" indent="-114287"/>
            <a:endParaRPr lang="en-US" dirty="0"/>
          </a:p>
        </p:txBody>
      </p:sp>
    </p:spTree>
    <p:extLst>
      <p:ext uri="{BB962C8B-B14F-4D97-AF65-F5344CB8AC3E}">
        <p14:creationId xmlns:p14="http://schemas.microsoft.com/office/powerpoint/2010/main" val="35420344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69</a:t>
            </a:fld>
            <a:endParaRPr lang="en-US" dirty="0"/>
          </a:p>
        </p:txBody>
      </p:sp>
    </p:spTree>
    <p:extLst>
      <p:ext uri="{BB962C8B-B14F-4D97-AF65-F5344CB8AC3E}">
        <p14:creationId xmlns:p14="http://schemas.microsoft.com/office/powerpoint/2010/main" val="30426726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70</a:t>
            </a:fld>
            <a:endParaRPr lang="en-US" dirty="0"/>
          </a:p>
        </p:txBody>
      </p:sp>
    </p:spTree>
    <p:extLst>
      <p:ext uri="{BB962C8B-B14F-4D97-AF65-F5344CB8AC3E}">
        <p14:creationId xmlns:p14="http://schemas.microsoft.com/office/powerpoint/2010/main" val="35387406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71</a:t>
            </a:fld>
            <a:endParaRPr lang="en-US" dirty="0"/>
          </a:p>
        </p:txBody>
      </p:sp>
    </p:spTree>
    <p:extLst>
      <p:ext uri="{BB962C8B-B14F-4D97-AF65-F5344CB8AC3E}">
        <p14:creationId xmlns:p14="http://schemas.microsoft.com/office/powerpoint/2010/main" val="30885732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72</a:t>
            </a:fld>
            <a:endParaRPr lang="en-US" dirty="0"/>
          </a:p>
        </p:txBody>
      </p:sp>
    </p:spTree>
    <p:extLst>
      <p:ext uri="{BB962C8B-B14F-4D97-AF65-F5344CB8AC3E}">
        <p14:creationId xmlns:p14="http://schemas.microsoft.com/office/powerpoint/2010/main" val="24393992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73</a:t>
            </a:fld>
            <a:endParaRPr lang="en-US" dirty="0"/>
          </a:p>
        </p:txBody>
      </p:sp>
    </p:spTree>
    <p:extLst>
      <p:ext uri="{BB962C8B-B14F-4D97-AF65-F5344CB8AC3E}">
        <p14:creationId xmlns:p14="http://schemas.microsoft.com/office/powerpoint/2010/main" val="41334153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74</a:t>
            </a:fld>
            <a:endParaRPr lang="en-US" dirty="0"/>
          </a:p>
        </p:txBody>
      </p:sp>
    </p:spTree>
    <p:extLst>
      <p:ext uri="{BB962C8B-B14F-4D97-AF65-F5344CB8AC3E}">
        <p14:creationId xmlns:p14="http://schemas.microsoft.com/office/powerpoint/2010/main" val="42284907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75</a:t>
            </a:fld>
            <a:endParaRPr lang="en-US" dirty="0"/>
          </a:p>
        </p:txBody>
      </p:sp>
    </p:spTree>
    <p:extLst>
      <p:ext uri="{BB962C8B-B14F-4D97-AF65-F5344CB8AC3E}">
        <p14:creationId xmlns:p14="http://schemas.microsoft.com/office/powerpoint/2010/main" val="22900092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76</a:t>
            </a:fld>
            <a:endParaRPr lang="en-US" dirty="0"/>
          </a:p>
        </p:txBody>
      </p:sp>
    </p:spTree>
    <p:extLst>
      <p:ext uri="{BB962C8B-B14F-4D97-AF65-F5344CB8AC3E}">
        <p14:creationId xmlns:p14="http://schemas.microsoft.com/office/powerpoint/2010/main" val="3568104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77</a:t>
            </a:fld>
            <a:endParaRPr lang="en-US" dirty="0"/>
          </a:p>
        </p:txBody>
      </p:sp>
    </p:spTree>
    <p:extLst>
      <p:ext uri="{BB962C8B-B14F-4D97-AF65-F5344CB8AC3E}">
        <p14:creationId xmlns:p14="http://schemas.microsoft.com/office/powerpoint/2010/main" val="187802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7</a:t>
            </a:fld>
            <a:endParaRPr lang="en-US" dirty="0" smtClean="0"/>
          </a:p>
        </p:txBody>
      </p:sp>
    </p:spTree>
    <p:extLst>
      <p:ext uri="{BB962C8B-B14F-4D97-AF65-F5344CB8AC3E}">
        <p14:creationId xmlns:p14="http://schemas.microsoft.com/office/powerpoint/2010/main" val="4064941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78</a:t>
            </a:fld>
            <a:endParaRPr lang="en-US" dirty="0"/>
          </a:p>
        </p:txBody>
      </p:sp>
    </p:spTree>
    <p:extLst>
      <p:ext uri="{BB962C8B-B14F-4D97-AF65-F5344CB8AC3E}">
        <p14:creationId xmlns:p14="http://schemas.microsoft.com/office/powerpoint/2010/main" val="22660445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782EB-4FAA-490E-8F2D-179336FF04BD}" type="slidenum">
              <a:rPr lang="en-US" smtClean="0"/>
              <a:pPr/>
              <a:t>83</a:t>
            </a:fld>
            <a:endParaRPr lang="en-US" dirty="0"/>
          </a:p>
        </p:txBody>
      </p:sp>
    </p:spTree>
    <p:extLst>
      <p:ext uri="{BB962C8B-B14F-4D97-AF65-F5344CB8AC3E}">
        <p14:creationId xmlns:p14="http://schemas.microsoft.com/office/powerpoint/2010/main" val="222674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17" indent="-285699" eaLnBrk="0" hangingPunct="0">
              <a:defRPr>
                <a:solidFill>
                  <a:schemeClr val="tx1"/>
                </a:solidFill>
                <a:latin typeface="Arial" pitchFamily="34" charset="0"/>
                <a:ea typeface="ＭＳ Ｐゴシック" pitchFamily="34" charset="-128"/>
              </a:defRPr>
            </a:lvl2pPr>
            <a:lvl3pPr marL="1142796" indent="-228560" eaLnBrk="0" hangingPunct="0">
              <a:defRPr>
                <a:solidFill>
                  <a:schemeClr val="tx1"/>
                </a:solidFill>
                <a:latin typeface="Arial" pitchFamily="34" charset="0"/>
                <a:ea typeface="ＭＳ Ｐゴシック" pitchFamily="34" charset="-128"/>
              </a:defRPr>
            </a:lvl3pPr>
            <a:lvl4pPr marL="1599914" indent="-228560" eaLnBrk="0" hangingPunct="0">
              <a:defRPr>
                <a:solidFill>
                  <a:schemeClr val="tx1"/>
                </a:solidFill>
                <a:latin typeface="Arial" pitchFamily="34" charset="0"/>
                <a:ea typeface="ＭＳ Ｐゴシック" pitchFamily="34" charset="-128"/>
              </a:defRPr>
            </a:lvl4pPr>
            <a:lvl5pPr marL="2057034" indent="-228560" eaLnBrk="0" hangingPunct="0">
              <a:defRPr>
                <a:solidFill>
                  <a:schemeClr val="tx1"/>
                </a:solidFill>
                <a:latin typeface="Arial" pitchFamily="34" charset="0"/>
                <a:ea typeface="ＭＳ Ｐゴシック" pitchFamily="34" charset="-128"/>
              </a:defRPr>
            </a:lvl5pPr>
            <a:lvl6pPr marL="2514152" indent="-22856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71" indent="-22856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89" indent="-22856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507" indent="-22856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59ABD0-785B-4AE2-B9B9-F626E2C0B14F}" type="slidenum">
              <a:rPr lang="en-US" smtClean="0"/>
              <a:pPr eaLnBrk="1" hangingPunct="1"/>
              <a:t>8</a:t>
            </a:fld>
            <a:endParaRPr lang="en-US" dirty="0" smtClean="0"/>
          </a:p>
        </p:txBody>
      </p:sp>
    </p:spTree>
    <p:extLst>
      <p:ext uri="{BB962C8B-B14F-4D97-AF65-F5344CB8AC3E}">
        <p14:creationId xmlns:p14="http://schemas.microsoft.com/office/powerpoint/2010/main" val="414817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9</a:t>
            </a:fld>
            <a:endParaRPr lang="en-US" dirty="0"/>
          </a:p>
        </p:txBody>
      </p:sp>
    </p:spTree>
    <p:extLst>
      <p:ext uri="{BB962C8B-B14F-4D97-AF65-F5344CB8AC3E}">
        <p14:creationId xmlns:p14="http://schemas.microsoft.com/office/powerpoint/2010/main" val="2098947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00200" y="3810000"/>
            <a:ext cx="6629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0557BB-8EEA-4683-ACCF-F73E58896938}"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431B2-AB1E-443E-A650-3A2E40CEB445}" type="slidenum">
              <a:rPr lang="en-US" smtClean="0"/>
              <a:t>‹#›</a:t>
            </a:fld>
            <a:endParaRPr lang="en-US"/>
          </a:p>
        </p:txBody>
      </p:sp>
      <p:grpSp>
        <p:nvGrpSpPr>
          <p:cNvPr id="8" name="Group 7"/>
          <p:cNvGrpSpPr/>
          <p:nvPr/>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1" name="Picture 10" descr="NCTM_R_LogoandName4C_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765" y="6025416"/>
            <a:ext cx="2673270" cy="696059"/>
          </a:xfrm>
          <a:prstGeom prst="rect">
            <a:avLst/>
          </a:prstGeom>
        </p:spPr>
      </p:pic>
    </p:spTree>
    <p:extLst>
      <p:ext uri="{BB962C8B-B14F-4D97-AF65-F5344CB8AC3E}">
        <p14:creationId xmlns:p14="http://schemas.microsoft.com/office/powerpoint/2010/main" val="2750302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557BB-8EEA-4683-ACCF-F73E58896938}"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431B2-AB1E-443E-A650-3A2E40CEB445}" type="slidenum">
              <a:rPr lang="en-US" smtClean="0"/>
              <a:t>‹#›</a:t>
            </a:fld>
            <a:endParaRPr lang="en-US"/>
          </a:p>
        </p:txBody>
      </p:sp>
    </p:spTree>
    <p:extLst>
      <p:ext uri="{BB962C8B-B14F-4D97-AF65-F5344CB8AC3E}">
        <p14:creationId xmlns:p14="http://schemas.microsoft.com/office/powerpoint/2010/main" val="3782661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557BB-8EEA-4683-ACCF-F73E58896938}"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431B2-AB1E-443E-A650-3A2E40CEB445}" type="slidenum">
              <a:rPr lang="en-US" smtClean="0"/>
              <a:t>‹#›</a:t>
            </a:fld>
            <a:endParaRPr lang="en-US"/>
          </a:p>
        </p:txBody>
      </p:sp>
    </p:spTree>
    <p:extLst>
      <p:ext uri="{BB962C8B-B14F-4D97-AF65-F5344CB8AC3E}">
        <p14:creationId xmlns:p14="http://schemas.microsoft.com/office/powerpoint/2010/main" val="2869900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pic>
        <p:nvPicPr>
          <p:cNvPr id="7" name="Picture 6" descr="14861 principles to action cover.ai"/>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 y="-23724"/>
            <a:ext cx="9143999" cy="6870700"/>
          </a:xfrm>
          <a:prstGeom prst="rect">
            <a:avLst/>
          </a:prstGeom>
        </p:spPr>
      </p:pic>
    </p:spTree>
    <p:extLst>
      <p:ext uri="{BB962C8B-B14F-4D97-AF65-F5344CB8AC3E}">
        <p14:creationId xmlns:p14="http://schemas.microsoft.com/office/powerpoint/2010/main" val="453009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pic>
        <p:nvPicPr>
          <p:cNvPr id="8" name="Picture 7" descr="14861 principles to action cover.ai"/>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 y="-23724"/>
            <a:ext cx="9143999" cy="6870700"/>
          </a:xfrm>
          <a:prstGeom prst="rect">
            <a:avLst/>
          </a:prstGeom>
        </p:spPr>
      </p:pic>
    </p:spTree>
    <p:extLst>
      <p:ext uri="{BB962C8B-B14F-4D97-AF65-F5344CB8AC3E}">
        <p14:creationId xmlns:p14="http://schemas.microsoft.com/office/powerpoint/2010/main" val="12566417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2959324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941942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5617669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4574561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4711933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95015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kern="0" baseline="0"/>
            </a:lvl1pPr>
            <a:lvl2pPr>
              <a:defRPr kern="0" baseline="0"/>
            </a:lvl2pPr>
            <a:lvl3pPr>
              <a:defRPr kern="0" baseline="0"/>
            </a:lvl3pPr>
            <a:lvl4pPr>
              <a:defRPr kern="0" baseline="0"/>
            </a:lvl4pPr>
            <a:lvl5pPr>
              <a:defRPr kern="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30557BB-8EEA-4683-ACCF-F73E58896938}"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431B2-AB1E-443E-A650-3A2E40CEB445}" type="slidenum">
              <a:rPr lang="en-US" smtClean="0"/>
              <a:t>‹#›</a:t>
            </a:fld>
            <a:endParaRPr lang="en-US"/>
          </a:p>
        </p:txBody>
      </p:sp>
      <p:grpSp>
        <p:nvGrpSpPr>
          <p:cNvPr id="9" name="Group 8"/>
          <p:cNvGrpSpPr/>
          <p:nvPr/>
        </p:nvGrpSpPr>
        <p:grpSpPr>
          <a:xfrm>
            <a:off x="1" y="-23724"/>
            <a:ext cx="1020617" cy="6894423"/>
            <a:chOff x="1" y="-23724"/>
            <a:chExt cx="1020617" cy="6894423"/>
          </a:xfrm>
        </p:grpSpPr>
        <p:pic>
          <p:nvPicPr>
            <p:cNvPr id="10" name="Picture 9" descr="14861 principles to action cover bar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2" name="Picture 11" descr="NCTM_R_LogoandName4C_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36535580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6849449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3910686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8960006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532932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123577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16446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76588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116632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232700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14987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2" name="Title 1"/>
          <p:cNvSpPr>
            <a:spLocks noGrp="1"/>
          </p:cNvSpPr>
          <p:nvPr>
            <p:ph type="title"/>
          </p:nvPr>
        </p:nvSpPr>
        <p:spPr>
          <a:xfrm>
            <a:off x="1219199" y="4406900"/>
            <a:ext cx="7275513"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199" y="2906713"/>
            <a:ext cx="7275513" cy="14366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30557BB-8EEA-4683-ACCF-F73E58896938}"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431B2-AB1E-443E-A650-3A2E40CEB445}" type="slidenum">
              <a:rPr lang="en-US" smtClean="0"/>
              <a:t>‹#›</a:t>
            </a:fld>
            <a:endParaRPr lang="en-US"/>
          </a:p>
        </p:txBody>
      </p:sp>
      <p:pic>
        <p:nvPicPr>
          <p:cNvPr id="11" name="Picture 10" descr="NCTM_R_LogoandName4C_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26186958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469100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3871528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867029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4078762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10F2C-C334-4D75-8E9E-87EDEC027515}" type="datetimeFigureOut">
              <a:rPr lang="en-US" smtClean="0"/>
              <a:t>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E0756A-C007-4170-A400-1072A1671CEE}" type="slidenum">
              <a:rPr lang="en-US" smtClean="0"/>
              <a:t>‹#›</a:t>
            </a:fld>
            <a:endParaRPr lang="en-US" dirty="0"/>
          </a:p>
        </p:txBody>
      </p:sp>
    </p:spTree>
    <p:extLst>
      <p:ext uri="{BB962C8B-B14F-4D97-AF65-F5344CB8AC3E}">
        <p14:creationId xmlns:p14="http://schemas.microsoft.com/office/powerpoint/2010/main" val="25050310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510587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4674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499697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27389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788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9" name="Group 8"/>
          <p:cNvGrpSpPr/>
          <p:nvPr/>
        </p:nvGrpSpPr>
        <p:grpSpPr>
          <a:xfrm>
            <a:off x="1" y="-23724"/>
            <a:ext cx="1020617" cy="6894423"/>
            <a:chOff x="1" y="-23724"/>
            <a:chExt cx="1020617" cy="6894423"/>
          </a:xfrm>
        </p:grpSpPr>
        <p:pic>
          <p:nvPicPr>
            <p:cNvPr id="10" name="Picture 9" descr="14861 principles to action cover bar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
        <p:nvSpPr>
          <p:cNvPr id="2" name="Title 1"/>
          <p:cNvSpPr>
            <a:spLocks noGrp="1"/>
          </p:cNvSpPr>
          <p:nvPr>
            <p:ph type="title"/>
          </p:nvPr>
        </p:nvSpPr>
        <p:spPr>
          <a:xfrm>
            <a:off x="1292772" y="274638"/>
            <a:ext cx="7394028"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49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34152" y="1600200"/>
            <a:ext cx="34526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0557BB-8EEA-4683-ACCF-F73E58896938}"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431B2-AB1E-443E-A650-3A2E40CEB445}" type="slidenum">
              <a:rPr lang="en-US" smtClean="0"/>
              <a:t>‹#›</a:t>
            </a:fld>
            <a:endParaRPr lang="en-US"/>
          </a:p>
        </p:txBody>
      </p:sp>
      <p:pic>
        <p:nvPicPr>
          <p:cNvPr id="12" name="Picture 11" descr="NCTM_R_LogoandName4C_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188" y="6126163"/>
            <a:ext cx="2673270" cy="696059"/>
          </a:xfrm>
          <a:prstGeom prst="rect">
            <a:avLst/>
          </a:prstGeom>
        </p:spPr>
      </p:pic>
    </p:spTree>
    <p:extLst>
      <p:ext uri="{BB962C8B-B14F-4D97-AF65-F5344CB8AC3E}">
        <p14:creationId xmlns:p14="http://schemas.microsoft.com/office/powerpoint/2010/main" val="22886612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4071865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689265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44808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183017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8511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26440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0557BB-8EEA-4683-ACCF-F73E58896938}" type="datetimeFigureOut">
              <a:rPr lang="en-US" smtClean="0"/>
              <a:t>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D431B2-AB1E-443E-A650-3A2E40CEB445}" type="slidenum">
              <a:rPr lang="en-US" smtClean="0"/>
              <a:t>‹#›</a:t>
            </a:fld>
            <a:endParaRPr lang="en-US"/>
          </a:p>
        </p:txBody>
      </p:sp>
    </p:spTree>
    <p:extLst>
      <p:ext uri="{BB962C8B-B14F-4D97-AF65-F5344CB8AC3E}">
        <p14:creationId xmlns:p14="http://schemas.microsoft.com/office/powerpoint/2010/main" val="11178471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0557BB-8EEA-4683-ACCF-F73E58896938}" type="datetimeFigureOut">
              <a:rPr lang="en-US" smtClean="0"/>
              <a:t>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D431B2-AB1E-443E-A650-3A2E40CEB445}" type="slidenum">
              <a:rPr lang="en-US" smtClean="0"/>
              <a:t>‹#›</a:t>
            </a:fld>
            <a:endParaRPr lang="en-US"/>
          </a:p>
        </p:txBody>
      </p:sp>
    </p:spTree>
    <p:extLst>
      <p:ext uri="{BB962C8B-B14F-4D97-AF65-F5344CB8AC3E}">
        <p14:creationId xmlns:p14="http://schemas.microsoft.com/office/powerpoint/2010/main" val="132038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557BB-8EEA-4683-ACCF-F73E58896938}" type="datetimeFigureOut">
              <a:rPr lang="en-US" smtClean="0"/>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D431B2-AB1E-443E-A650-3A2E40CEB445}" type="slidenum">
              <a:rPr lang="en-US" smtClean="0"/>
              <a:t>‹#›</a:t>
            </a:fld>
            <a:endParaRPr lang="en-US"/>
          </a:p>
        </p:txBody>
      </p:sp>
    </p:spTree>
    <p:extLst>
      <p:ext uri="{BB962C8B-B14F-4D97-AF65-F5344CB8AC3E}">
        <p14:creationId xmlns:p14="http://schemas.microsoft.com/office/powerpoint/2010/main" val="1879903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557BB-8EEA-4683-ACCF-F73E58896938}"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431B2-AB1E-443E-A650-3A2E40CEB445}" type="slidenum">
              <a:rPr lang="en-US" smtClean="0"/>
              <a:t>‹#›</a:t>
            </a:fld>
            <a:endParaRPr lang="en-US"/>
          </a:p>
        </p:txBody>
      </p:sp>
    </p:spTree>
    <p:extLst>
      <p:ext uri="{BB962C8B-B14F-4D97-AF65-F5344CB8AC3E}">
        <p14:creationId xmlns:p14="http://schemas.microsoft.com/office/powerpoint/2010/main" val="2090770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557BB-8EEA-4683-ACCF-F73E58896938}"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431B2-AB1E-443E-A650-3A2E40CEB445}" type="slidenum">
              <a:rPr lang="en-US" smtClean="0"/>
              <a:t>‹#›</a:t>
            </a:fld>
            <a:endParaRPr lang="en-US"/>
          </a:p>
        </p:txBody>
      </p:sp>
    </p:spTree>
    <p:extLst>
      <p:ext uri="{BB962C8B-B14F-4D97-AF65-F5344CB8AC3E}">
        <p14:creationId xmlns:p14="http://schemas.microsoft.com/office/powerpoint/2010/main" val="2866061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274638"/>
            <a:ext cx="73914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0" y="1600200"/>
            <a:ext cx="7315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557BB-8EEA-4683-ACCF-F73E58896938}" type="datetimeFigureOut">
              <a:rPr lang="en-US" smtClean="0"/>
              <a:t>1/30/2016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431B2-AB1E-443E-A650-3A2E40CEB445}" type="slidenum">
              <a:rPr lang="en-US" smtClean="0"/>
              <a:t>‹#›</a:t>
            </a:fld>
            <a:endParaRPr lang="en-US"/>
          </a:p>
        </p:txBody>
      </p:sp>
      <p:grpSp>
        <p:nvGrpSpPr>
          <p:cNvPr id="8" name="Group 7"/>
          <p:cNvGrpSpPr/>
          <p:nvPr/>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1" name="Picture 10" descr="NCTM_R_LogoandName4C_L.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002060"/>
          </a:solidFill>
          <a:latin typeface="+mj-lt"/>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baseline="0">
          <a:solidFill>
            <a:srgbClr val="002060"/>
          </a:solidFill>
          <a:latin typeface="+mn-lt"/>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2800" kern="1200">
          <a:solidFill>
            <a:srgbClr val="002060"/>
          </a:solidFill>
          <a:latin typeface="+mn-lt"/>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Font typeface="Arial"/>
        <a:buChar char="•"/>
        <a:defRPr sz="2400" kern="1200">
          <a:solidFill>
            <a:srgbClr val="002060"/>
          </a:solidFill>
          <a:latin typeface="+mn-lt"/>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Font typeface="Arial"/>
        <a:buChar char="–"/>
        <a:defRPr sz="2000" kern="1200">
          <a:solidFill>
            <a:srgbClr val="002060"/>
          </a:solidFill>
          <a:latin typeface="+mn-lt"/>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Font typeface="Arial"/>
        <a:buChar char="»"/>
        <a:defRPr sz="2000" kern="1200">
          <a:solidFill>
            <a:srgbClr val="002060"/>
          </a:solidFill>
          <a:latin typeface="+mn-lt"/>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1/30/2016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pic>
        <p:nvPicPr>
          <p:cNvPr id="7" name="Picture 6" descr="14861 principles to action cover.ai"/>
          <p:cNvPicPr>
            <a:picLocks noChangeAspect="1"/>
          </p:cNvPicPr>
          <p:nvPr/>
        </p:nvPicPr>
        <p:blipFill>
          <a:blip r:embed="rId13">
            <a:alphaModFix amt="40000"/>
            <a:extLst>
              <a:ext uri="{28A0092B-C50C-407E-A947-70E740481C1C}">
                <a14:useLocalDpi xmlns:a14="http://schemas.microsoft.com/office/drawing/2010/main" val="0"/>
              </a:ext>
            </a:extLst>
          </a:blip>
          <a:stretch>
            <a:fillRect/>
          </a:stretch>
        </p:blipFill>
        <p:spPr>
          <a:xfrm>
            <a:off x="1" y="-23724"/>
            <a:ext cx="9143999" cy="6870700"/>
          </a:xfrm>
          <a:prstGeom prst="rect">
            <a:avLst/>
          </a:prstGeom>
        </p:spPr>
      </p:pic>
      <p:grpSp>
        <p:nvGrpSpPr>
          <p:cNvPr id="8" name="Group 7"/>
          <p:cNvGrpSpPr/>
          <p:nvPr/>
        </p:nvGrpSpPr>
        <p:grpSpPr>
          <a:xfrm>
            <a:off x="1" y="-23724"/>
            <a:ext cx="1020617" cy="6894423"/>
            <a:chOff x="1" y="-23724"/>
            <a:chExt cx="1020617" cy="6894423"/>
          </a:xfrm>
        </p:grpSpPr>
        <p:pic>
          <p:nvPicPr>
            <p:cNvPr id="9" name="Picture 8" descr="14861 principles to action cover bar 1.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0" name="Picture 9" descr="14861 principles to action cover.psd"/>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02071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10F2C-C334-4D75-8E9E-87EDEC027515}" type="datetimeFigureOut">
              <a:rPr lang="en-US" smtClean="0"/>
              <a:t>1/30/2016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0756A-C007-4170-A400-1072A1671CEE}" type="slidenum">
              <a:rPr lang="en-US" smtClean="0"/>
              <a:t>‹#›</a:t>
            </a:fld>
            <a:endParaRPr lang="en-US" dirty="0"/>
          </a:p>
        </p:txBody>
      </p:sp>
    </p:spTree>
    <p:extLst>
      <p:ext uri="{BB962C8B-B14F-4D97-AF65-F5344CB8AC3E}">
        <p14:creationId xmlns:p14="http://schemas.microsoft.com/office/powerpoint/2010/main" val="795220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1/30/2016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http://www.nctm.org/WorkArea/linkit.aspx?LinkIdentifier=id&amp;ItemID=76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png"/><Relationship Id="rId7"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4.jpeg"/><Relationship Id="rId4" Type="http://schemas.microsoft.com/office/2007/relationships/hdphoto" Target="../media/hdphoto2.wdp"/><Relationship Id="rId9" Type="http://schemas.openxmlformats.org/officeDocument/2006/relationships/image" Target="../media/image3.emf"/></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27.png"/><Relationship Id="rId4" Type="http://schemas.microsoft.com/office/2007/relationships/hdphoto" Target="../media/hdphoto5.wdp"/><Relationship Id="rId9"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0.jpeg"/><Relationship Id="rId7"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31.png"/><Relationship Id="rId4" Type="http://schemas.microsoft.com/office/2007/relationships/hdphoto" Target="../media/hdphoto7.wdp"/></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microsoft.com/office/2007/relationships/hdphoto" Target="../media/hdphoto4.wdp"/></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hyperlink" Target="http://www.nctm.org/PtA/"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295400" y="609600"/>
            <a:ext cx="7543800" cy="6019800"/>
          </a:xfrm>
          <a:prstGeom prst="rect">
            <a:avLst/>
          </a:prstGeom>
        </p:spPr>
        <p:txBody>
          <a:bodyPr vert="horz" lIns="91440" tIns="45720" rIns="91440" bIns="45720" rtlCol="0">
            <a:normAutofit/>
          </a:bodyPr>
          <a:lstStyle/>
          <a:p>
            <a:pPr algn="ctr"/>
            <a:endParaRPr lang="en-US" sz="3600" b="1" dirty="0" smtClean="0">
              <a:solidFill>
                <a:srgbClr val="002060"/>
              </a:solidFill>
            </a:endParaRPr>
          </a:p>
          <a:p>
            <a:pPr algn="ctr"/>
            <a:r>
              <a:rPr lang="en-US" sz="3600" b="1" dirty="0">
                <a:solidFill>
                  <a:srgbClr val="002060"/>
                </a:solidFill>
              </a:rPr>
              <a:t>Teaching Matters! </a:t>
            </a:r>
            <a:endParaRPr lang="en-US" sz="3600" b="1" dirty="0" smtClean="0">
              <a:solidFill>
                <a:srgbClr val="002060"/>
              </a:solidFill>
            </a:endParaRPr>
          </a:p>
          <a:p>
            <a:pPr algn="ctr"/>
            <a:r>
              <a:rPr lang="en-US" sz="3600" b="1" dirty="0" smtClean="0">
                <a:solidFill>
                  <a:srgbClr val="002060"/>
                </a:solidFill>
              </a:rPr>
              <a:t>Turn </a:t>
            </a:r>
            <a:r>
              <a:rPr lang="en-US" sz="3600" b="1" dirty="0">
                <a:solidFill>
                  <a:srgbClr val="002060"/>
                </a:solidFill>
              </a:rPr>
              <a:t>High Quality Standards into Successful Mathematics Learning</a:t>
            </a:r>
            <a:endParaRPr lang="en-US" sz="3600" dirty="0">
              <a:solidFill>
                <a:srgbClr val="002060"/>
              </a:solidFill>
            </a:endParaRPr>
          </a:p>
          <a:p>
            <a:pPr algn="ctr"/>
            <a:endParaRPr lang="en-US" sz="3200" b="1" dirty="0" smtClean="0">
              <a:solidFill>
                <a:srgbClr val="003366"/>
              </a:solidFill>
            </a:endParaRPr>
          </a:p>
          <a:p>
            <a:pPr algn="ctr"/>
            <a:r>
              <a:rPr lang="en-US" sz="2800" b="1" dirty="0" smtClean="0">
                <a:solidFill>
                  <a:srgbClr val="003366"/>
                </a:solidFill>
              </a:rPr>
              <a:t>Diane </a:t>
            </a:r>
            <a:r>
              <a:rPr lang="en-US" sz="2800" b="1" dirty="0">
                <a:solidFill>
                  <a:srgbClr val="003366"/>
                </a:solidFill>
              </a:rPr>
              <a:t>J. Briars</a:t>
            </a:r>
          </a:p>
          <a:p>
            <a:pPr algn="ctr"/>
            <a:r>
              <a:rPr lang="en-US" sz="2800" b="1" dirty="0">
                <a:solidFill>
                  <a:srgbClr val="003366"/>
                </a:solidFill>
              </a:rPr>
              <a:t>President </a:t>
            </a:r>
          </a:p>
          <a:p>
            <a:pPr algn="ctr"/>
            <a:r>
              <a:rPr lang="en-US" sz="2800" b="1" dirty="0">
                <a:solidFill>
                  <a:srgbClr val="003366"/>
                </a:solidFill>
              </a:rPr>
              <a:t>National Council of Teachers of Mathematics dbriars@nctm.org</a:t>
            </a:r>
            <a:endParaRPr lang="en-US" sz="2400" b="1" dirty="0">
              <a:solidFill>
                <a:srgbClr val="003366"/>
              </a:solidFill>
            </a:endParaRPr>
          </a:p>
          <a:p>
            <a:endParaRPr lang="en-US" sz="3200" b="1" i="1" dirty="0"/>
          </a:p>
          <a:p>
            <a:pPr algn="ctr"/>
            <a:r>
              <a:rPr lang="en-US" sz="2400" b="1" dirty="0" smtClean="0">
                <a:solidFill>
                  <a:srgbClr val="003366"/>
                </a:solidFill>
              </a:rPr>
              <a:t>National Title I Conference</a:t>
            </a:r>
            <a:endParaRPr lang="en-US" sz="2400" dirty="0">
              <a:solidFill>
                <a:srgbClr val="003366"/>
              </a:solidFill>
            </a:endParaRPr>
          </a:p>
          <a:p>
            <a:pPr algn="ctr"/>
            <a:r>
              <a:rPr lang="en-US" sz="2400" b="1" dirty="0" smtClean="0">
                <a:solidFill>
                  <a:srgbClr val="003366"/>
                </a:solidFill>
              </a:rPr>
              <a:t>January </a:t>
            </a:r>
            <a:r>
              <a:rPr lang="en-US" sz="2400" b="1" dirty="0" smtClean="0">
                <a:solidFill>
                  <a:srgbClr val="003366"/>
                </a:solidFill>
              </a:rPr>
              <a:t>30, </a:t>
            </a:r>
            <a:r>
              <a:rPr lang="en-US" sz="2400" b="1" dirty="0" smtClean="0">
                <a:solidFill>
                  <a:srgbClr val="003366"/>
                </a:solidFill>
              </a:rPr>
              <a:t>2016</a:t>
            </a:r>
            <a:endParaRPr lang="en-US" sz="3200" b="1" dirty="0">
              <a:solidFill>
                <a:srgbClr val="003366"/>
              </a:solidFill>
              <a:ea typeface="Verdana" panose="020B0604030504040204" pitchFamily="34" charset="0"/>
              <a:cs typeface="Verdana" panose="020B0604030504040204" pitchFamily="34" charset="0"/>
            </a:endParaRPr>
          </a:p>
          <a:p>
            <a:endParaRPr lang="en-US" sz="2400" b="1" dirty="0" smtClean="0">
              <a:solidFill>
                <a:schemeClr val="tx2">
                  <a:lumMod val="60000"/>
                  <a:lumOff val="40000"/>
                </a:schemeClr>
              </a:solidFill>
            </a:endParaRPr>
          </a:p>
        </p:txBody>
      </p:sp>
    </p:spTree>
    <p:extLst>
      <p:ext uri="{BB962C8B-B14F-4D97-AF65-F5344CB8AC3E}">
        <p14:creationId xmlns:p14="http://schemas.microsoft.com/office/powerpoint/2010/main" val="3244778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0" y="261413"/>
            <a:ext cx="7391400" cy="1143000"/>
          </a:xfrm>
        </p:spPr>
        <p:txBody>
          <a:bodyPr>
            <a:normAutofit fontScale="90000"/>
          </a:bodyPr>
          <a:lstStyle/>
          <a:p>
            <a:pPr eaLnBrk="1" hangingPunct="1"/>
            <a:r>
              <a:rPr lang="en-US" altLang="en-US" b="1" i="1" dirty="0" smtClean="0">
                <a:solidFill>
                  <a:srgbClr val="002060"/>
                </a:solidFill>
              </a:rPr>
              <a:t/>
            </a:r>
            <a:br>
              <a:rPr lang="en-US" altLang="en-US" b="1" i="1" dirty="0" smtClean="0">
                <a:solidFill>
                  <a:srgbClr val="002060"/>
                </a:solidFill>
              </a:rPr>
            </a:br>
            <a:endParaRPr lang="en-US" altLang="en-US" i="1" dirty="0" smtClean="0">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10141"/>
            <a:ext cx="1414462" cy="182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52716"/>
            <a:ext cx="2403475" cy="1828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ight Arrow 3"/>
          <p:cNvSpPr/>
          <p:nvPr/>
        </p:nvSpPr>
        <p:spPr>
          <a:xfrm>
            <a:off x="2590800" y="3481316"/>
            <a:ext cx="3810000" cy="1371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208416"/>
            <a:ext cx="2832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52800" y="609600"/>
            <a:ext cx="184731" cy="369332"/>
          </a:xfrm>
          <a:prstGeom prst="rect">
            <a:avLst/>
          </a:prstGeom>
          <a:noFill/>
        </p:spPr>
        <p:txBody>
          <a:bodyPr wrap="none" rtlCol="0">
            <a:spAutoFit/>
          </a:bodyPr>
          <a:lstStyle/>
          <a:p>
            <a:endParaRPr lang="en-US" dirty="0"/>
          </a:p>
        </p:txBody>
      </p:sp>
      <p:sp>
        <p:nvSpPr>
          <p:cNvPr id="2" name="TextBox 1"/>
          <p:cNvSpPr txBox="1"/>
          <p:nvPr/>
        </p:nvSpPr>
        <p:spPr>
          <a:xfrm>
            <a:off x="1066800" y="286434"/>
            <a:ext cx="7848600" cy="1384995"/>
          </a:xfrm>
          <a:prstGeom prst="rect">
            <a:avLst/>
          </a:prstGeom>
          <a:noFill/>
        </p:spPr>
        <p:txBody>
          <a:bodyPr wrap="square" rtlCol="0">
            <a:spAutoFit/>
          </a:bodyPr>
          <a:lstStyle/>
          <a:p>
            <a:pPr algn="ctr"/>
            <a:r>
              <a:rPr lang="en-US" sz="2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High Quality Standards Are Necessary, but Insufficient, for Effective Teaching and Learning</a:t>
            </a:r>
            <a:endPar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28861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14399" y="389027"/>
            <a:ext cx="82296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Principles to Actions:</a:t>
            </a:r>
            <a:br>
              <a:rPr kumimoji="0" lang="en-US" sz="3200" b="1" i="1"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br>
            <a:r>
              <a:rPr kumimoji="0" lang="en-US" sz="2800" b="1" i="1"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Ensuring Mathematical Success for All</a:t>
            </a:r>
          </a:p>
        </p:txBody>
      </p:sp>
      <p:sp>
        <p:nvSpPr>
          <p:cNvPr id="6" name="Rectangle 3"/>
          <p:cNvSpPr txBox="1">
            <a:spLocks noChangeArrowheads="1"/>
          </p:cNvSpPr>
          <p:nvPr/>
        </p:nvSpPr>
        <p:spPr>
          <a:xfrm>
            <a:off x="1038224" y="1769086"/>
            <a:ext cx="7981950" cy="4574563"/>
          </a:xfrm>
          <a:prstGeom prst="rect">
            <a:avLst/>
          </a:prstGeom>
        </p:spPr>
        <p:txBody>
          <a:bodyPr vert="horz" lIns="91440" tIns="45720" rIns="91440" bIns="45720" rtlCol="0">
            <a:normAutofit/>
          </a:bodyPr>
          <a:lstStyle/>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Describes the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supportive conditions, structures, and policies</a:t>
            </a: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required to give</a:t>
            </a:r>
            <a:r>
              <a:rPr kumimoji="0" lang="en-US" sz="2400" b="0" i="0" u="none" strike="noStrike" kern="1200" cap="none" spc="0" normalizeH="0" noProof="0" dirty="0" smtClean="0">
                <a:ln>
                  <a:noFill/>
                </a:ln>
                <a:solidFill>
                  <a:srgbClr val="002060"/>
                </a:solidFill>
                <a:effectLst/>
                <a:uLnTx/>
                <a:uFillTx/>
                <a:latin typeface="Verdana" pitchFamily="34" charset="0"/>
                <a:ea typeface="Verdana" pitchFamily="34" charset="0"/>
                <a:cs typeface="Verdana" pitchFamily="34" charset="0"/>
              </a:rPr>
              <a:t> all students the power of mathematics</a:t>
            </a:r>
            <a:endPar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endParaRP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Focuses on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teaching and learning</a:t>
            </a: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Emphasizes engaging students in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mathematical thinking</a:t>
            </a: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Describes how to ensure that mathematics achievement is maximized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for every student</a:t>
            </a:r>
          </a:p>
          <a:p>
            <a:pPr marL="342900" marR="0" lvl="1" indent="-342900" algn="l" defTabSz="457200" rtl="0" eaLnBrk="1" fontAlgn="auto" latinLnBrk="0" hangingPunct="1">
              <a:lnSpc>
                <a:spcPct val="100000"/>
              </a:lnSpc>
              <a:spcBef>
                <a:spcPts val="600"/>
              </a:spcBef>
              <a:spcAft>
                <a:spcPts val="600"/>
              </a:spcAft>
              <a:buClrTx/>
              <a:buSzTx/>
              <a:buFontTx/>
              <a:buChar char="•"/>
              <a:tabLst/>
              <a:defRPr/>
            </a:pPr>
            <a:r>
              <a:rPr kumimoji="0" lang="en-US" sz="24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Is not specific to any standards; </a:t>
            </a:r>
            <a:r>
              <a:rPr kumimoji="0" lang="en-US"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it</a:t>
            </a:r>
            <a:r>
              <a:rPr kumimoji="0" lang="ja-JP" altLang="en-US" sz="2400" b="1" i="0" u="none" strike="noStrike" kern="1200" cap="none" spc="0" normalizeH="0" baseline="0" noProof="0" dirty="0" smtClean="0">
                <a:ln>
                  <a:noFill/>
                </a:ln>
                <a:solidFill>
                  <a:srgbClr val="002060"/>
                </a:solidFill>
                <a:effectLst/>
                <a:uLnTx/>
                <a:uFillTx/>
                <a:latin typeface="Verdana" pitchFamily="34" charset="0"/>
                <a:ea typeface="ＭＳ Ｐゴシック" pitchFamily="34" charset="-128"/>
                <a:cs typeface="Verdana" pitchFamily="34" charset="0"/>
              </a:rPr>
              <a:t>’</a:t>
            </a:r>
            <a:r>
              <a:rPr kumimoji="0" lang="en-US" altLang="ja-JP" sz="24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s universa</a:t>
            </a:r>
            <a:r>
              <a:rPr kumimoji="0" lang="en-US" altLang="ja-JP"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l</a:t>
            </a:r>
          </a:p>
        </p:txBody>
      </p:sp>
    </p:spTree>
    <p:extLst>
      <p:ext uri="{BB962C8B-B14F-4D97-AF65-F5344CB8AC3E}">
        <p14:creationId xmlns:p14="http://schemas.microsoft.com/office/powerpoint/2010/main" val="1519861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351015"/>
            <a:ext cx="7859713" cy="99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5400" b="1" dirty="0">
                <a:solidFill>
                  <a:srgbClr val="003366"/>
                </a:solidFill>
                <a:latin typeface="+mj-lt"/>
                <a:ea typeface="Osaka" charset="0"/>
                <a:cs typeface="Osaka" charset="0"/>
              </a:rPr>
              <a:t>Key Features of CCSS-M</a:t>
            </a:r>
            <a:endParaRPr lang="en-US" sz="5400" b="1" dirty="0">
              <a:solidFill>
                <a:srgbClr val="003366"/>
              </a:solidFill>
              <a:latin typeface="+mj-lt"/>
              <a:ea typeface="+mj-ea"/>
              <a:cs typeface="+mj-cs"/>
            </a:endParaRPr>
          </a:p>
        </p:txBody>
      </p:sp>
      <p:sp>
        <p:nvSpPr>
          <p:cNvPr id="6" name="Shape 172"/>
          <p:cNvSpPr txBox="1">
            <a:spLocks/>
          </p:cNvSpPr>
          <p:nvPr/>
        </p:nvSpPr>
        <p:spPr>
          <a:xfrm>
            <a:off x="1037230" y="1600200"/>
            <a:ext cx="7375786" cy="4562427"/>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spcBef>
                <a:spcPts val="0"/>
              </a:spcBef>
              <a:spcAft>
                <a:spcPts val="0"/>
              </a:spcAft>
              <a:buFont typeface="Arial" pitchFamily="34" charset="0"/>
              <a:buChar char="•"/>
              <a:defRPr/>
            </a:pPr>
            <a:r>
              <a:rPr lang="en-US" sz="3200" b="1" dirty="0" smtClean="0">
                <a:solidFill>
                  <a:srgbClr val="003366"/>
                </a:solidFill>
                <a:latin typeface="+mn-lt"/>
                <a:cs typeface="Calibri" pitchFamily="34" charset="0"/>
              </a:rPr>
              <a:t>Focus:  </a:t>
            </a:r>
            <a:r>
              <a:rPr lang="en-US" sz="3200" dirty="0" smtClean="0">
                <a:solidFill>
                  <a:srgbClr val="003366"/>
                </a:solidFill>
                <a:latin typeface="+mn-lt"/>
                <a:cs typeface="Calibri" pitchFamily="34" charset="0"/>
              </a:rPr>
              <a:t>Focus strongly where the standards focus.</a:t>
            </a: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Coherence</a:t>
            </a:r>
            <a:r>
              <a:rPr lang="en-US" sz="3200" dirty="0">
                <a:solidFill>
                  <a:srgbClr val="003366"/>
                </a:solidFill>
                <a:latin typeface="+mn-lt"/>
                <a:cs typeface="Calibri" pitchFamily="34" charset="0"/>
              </a:rPr>
              <a:t>: Think across grades, and link</a:t>
            </a:r>
            <a:r>
              <a:rPr lang="en-US" sz="3200" b="1" dirty="0">
                <a:solidFill>
                  <a:srgbClr val="003366"/>
                </a:solidFill>
                <a:latin typeface="+mn-lt"/>
                <a:cs typeface="Calibri" pitchFamily="34" charset="0"/>
              </a:rPr>
              <a:t> </a:t>
            </a:r>
            <a:r>
              <a:rPr lang="en-US" sz="3200" dirty="0">
                <a:solidFill>
                  <a:srgbClr val="003366"/>
                </a:solidFill>
                <a:latin typeface="+mn-lt"/>
                <a:cs typeface="Calibri" pitchFamily="34" charset="0"/>
              </a:rPr>
              <a:t>to major topics </a:t>
            </a:r>
            <a:endParaRPr lang="en-US" sz="3200" dirty="0" smtClean="0">
              <a:solidFill>
                <a:srgbClr val="003366"/>
              </a:solidFill>
              <a:latin typeface="+mn-lt"/>
              <a:cs typeface="Calibri" pitchFamily="34" charset="0"/>
            </a:endParaRP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Rigor: </a:t>
            </a:r>
            <a:r>
              <a:rPr lang="en-US" sz="3200" dirty="0">
                <a:solidFill>
                  <a:srgbClr val="003366"/>
                </a:solidFill>
                <a:latin typeface="+mn-lt"/>
                <a:cs typeface="Calibri" pitchFamily="34" charset="0"/>
              </a:rPr>
              <a:t>In major topics, pursue conceptual understanding, procedural skill and fluency, and </a:t>
            </a:r>
            <a:r>
              <a:rPr lang="en-US" sz="3200" dirty="0" smtClean="0">
                <a:solidFill>
                  <a:srgbClr val="003366"/>
                </a:solidFill>
                <a:latin typeface="+mn-lt"/>
                <a:cs typeface="Calibri" pitchFamily="34" charset="0"/>
              </a:rPr>
              <a:t>application</a:t>
            </a:r>
          </a:p>
          <a:p>
            <a:pPr fontAlgn="auto">
              <a:lnSpc>
                <a:spcPct val="114000"/>
              </a:lnSpc>
              <a:spcBef>
                <a:spcPts val="1200"/>
              </a:spcBef>
              <a:spcAft>
                <a:spcPts val="0"/>
              </a:spcAft>
              <a:buFont typeface="Arial" pitchFamily="34" charset="0"/>
              <a:buChar char="•"/>
              <a:defRPr/>
            </a:pPr>
            <a:r>
              <a:rPr lang="en-US" sz="3200" b="1" dirty="0" smtClean="0">
                <a:solidFill>
                  <a:srgbClr val="003366"/>
                </a:solidFill>
                <a:latin typeface="+mn-lt"/>
                <a:cs typeface="Calibri" pitchFamily="34" charset="0"/>
              </a:rPr>
              <a:t>Standards for Mathematical Practice</a:t>
            </a:r>
            <a:endParaRPr lang="en-US" sz="3200" b="1" dirty="0">
              <a:solidFill>
                <a:srgbClr val="003366"/>
              </a:solidFill>
              <a:latin typeface="+mn-lt"/>
              <a:cs typeface="Calibri" pitchFamily="34" charset="0"/>
            </a:endParaRPr>
          </a:p>
        </p:txBody>
      </p:sp>
      <p:sp>
        <p:nvSpPr>
          <p:cNvPr id="3" name="Content Placeholder 2"/>
          <p:cNvSpPr>
            <a:spLocks noGrp="1"/>
          </p:cNvSpPr>
          <p:nvPr>
            <p:ph idx="1"/>
          </p:nvPr>
        </p:nvSpPr>
        <p:spPr>
          <a:xfrm>
            <a:off x="1173707" y="1600200"/>
            <a:ext cx="7513092" cy="4525963"/>
          </a:xfrm>
        </p:spPr>
        <p:txBody>
          <a:bodyPr/>
          <a:lstStyle/>
          <a:p>
            <a:endParaRPr lang="en-US" dirty="0"/>
          </a:p>
        </p:txBody>
      </p:sp>
    </p:spTree>
    <p:extLst>
      <p:ext uri="{BB962C8B-B14F-4D97-AF65-F5344CB8AC3E}">
        <p14:creationId xmlns:p14="http://schemas.microsoft.com/office/powerpoint/2010/main" val="3483677868"/>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434307"/>
            <a:ext cx="7859713" cy="82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a:solidFill>
                  <a:srgbClr val="003366"/>
                </a:solidFill>
                <a:latin typeface="+mj-lt"/>
                <a:ea typeface="Osaka" charset="0"/>
                <a:cs typeface="Osaka" charset="0"/>
              </a:rPr>
              <a:t>Key Features of CCSS-M</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562427"/>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spcBef>
                <a:spcPts val="0"/>
              </a:spcBef>
              <a:spcAft>
                <a:spcPts val="0"/>
              </a:spcAft>
              <a:buFont typeface="Arial" pitchFamily="34" charset="0"/>
              <a:buChar char="•"/>
              <a:defRPr/>
            </a:pPr>
            <a:r>
              <a:rPr lang="en-US" sz="3200" b="1" dirty="0" smtClean="0">
                <a:solidFill>
                  <a:srgbClr val="003366"/>
                </a:solidFill>
                <a:latin typeface="+mn-lt"/>
                <a:cs typeface="Calibri" pitchFamily="34" charset="0"/>
              </a:rPr>
              <a:t>Focus:  </a:t>
            </a:r>
            <a:r>
              <a:rPr lang="en-US" sz="3200" dirty="0" smtClean="0">
                <a:solidFill>
                  <a:srgbClr val="003366"/>
                </a:solidFill>
                <a:latin typeface="+mn-lt"/>
                <a:cs typeface="Calibri" pitchFamily="34" charset="0"/>
              </a:rPr>
              <a:t>Focus strongly where the standards focus.</a:t>
            </a: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Coherence</a:t>
            </a:r>
            <a:r>
              <a:rPr lang="en-US" sz="3200" dirty="0">
                <a:solidFill>
                  <a:srgbClr val="003366"/>
                </a:solidFill>
                <a:latin typeface="+mn-lt"/>
                <a:cs typeface="Calibri" pitchFamily="34" charset="0"/>
              </a:rPr>
              <a:t>: Think across grades, and link</a:t>
            </a:r>
            <a:r>
              <a:rPr lang="en-US" sz="3200" b="1" dirty="0">
                <a:solidFill>
                  <a:srgbClr val="003366"/>
                </a:solidFill>
                <a:latin typeface="+mn-lt"/>
                <a:cs typeface="Calibri" pitchFamily="34" charset="0"/>
              </a:rPr>
              <a:t> </a:t>
            </a:r>
            <a:r>
              <a:rPr lang="en-US" sz="3200" dirty="0">
                <a:solidFill>
                  <a:srgbClr val="003366"/>
                </a:solidFill>
                <a:latin typeface="+mn-lt"/>
                <a:cs typeface="Calibri" pitchFamily="34" charset="0"/>
              </a:rPr>
              <a:t>to major topics </a:t>
            </a:r>
            <a:endParaRPr lang="en-US" sz="3200" dirty="0" smtClean="0">
              <a:solidFill>
                <a:srgbClr val="003366"/>
              </a:solidFill>
              <a:latin typeface="+mn-lt"/>
              <a:cs typeface="Calibri" pitchFamily="34" charset="0"/>
            </a:endParaRP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Rigor: </a:t>
            </a:r>
            <a:r>
              <a:rPr lang="en-US" sz="3200" dirty="0">
                <a:solidFill>
                  <a:srgbClr val="003366"/>
                </a:solidFill>
                <a:latin typeface="+mn-lt"/>
                <a:cs typeface="Calibri" pitchFamily="34" charset="0"/>
              </a:rPr>
              <a:t>In major topics, pursue </a:t>
            </a:r>
            <a:r>
              <a:rPr lang="en-US" sz="3200" b="1" dirty="0">
                <a:solidFill>
                  <a:srgbClr val="FF0000"/>
                </a:solidFill>
                <a:latin typeface="+mn-lt"/>
                <a:cs typeface="Calibri" pitchFamily="34" charset="0"/>
              </a:rPr>
              <a:t>conceptual understanding</a:t>
            </a:r>
            <a:r>
              <a:rPr lang="en-US" sz="3200" dirty="0">
                <a:solidFill>
                  <a:srgbClr val="003366"/>
                </a:solidFill>
                <a:latin typeface="+mn-lt"/>
                <a:cs typeface="Calibri" pitchFamily="34" charset="0"/>
              </a:rPr>
              <a:t>, procedural skill and fluency, and </a:t>
            </a:r>
            <a:r>
              <a:rPr lang="en-US" sz="3200" dirty="0" smtClean="0">
                <a:solidFill>
                  <a:srgbClr val="003366"/>
                </a:solidFill>
                <a:latin typeface="+mn-lt"/>
                <a:cs typeface="Calibri" pitchFamily="34" charset="0"/>
              </a:rPr>
              <a:t>application</a:t>
            </a:r>
          </a:p>
          <a:p>
            <a:pPr fontAlgn="auto">
              <a:lnSpc>
                <a:spcPct val="114000"/>
              </a:lnSpc>
              <a:spcBef>
                <a:spcPts val="1200"/>
              </a:spcBef>
              <a:spcAft>
                <a:spcPts val="0"/>
              </a:spcAft>
              <a:buFont typeface="Arial" pitchFamily="34" charset="0"/>
              <a:buChar char="•"/>
              <a:defRPr/>
            </a:pPr>
            <a:r>
              <a:rPr lang="en-US" sz="3200" b="1" dirty="0" smtClean="0">
                <a:solidFill>
                  <a:srgbClr val="002060"/>
                </a:solidFill>
                <a:latin typeface="+mn-lt"/>
                <a:cs typeface="Calibri" pitchFamily="34" charset="0"/>
              </a:rPr>
              <a:t>Standards for Mathematical Practice</a:t>
            </a:r>
            <a:endParaRPr lang="en-US" sz="3200" b="1" dirty="0">
              <a:solidFill>
                <a:srgbClr val="002060"/>
              </a:solidFill>
              <a:latin typeface="+mn-lt"/>
              <a:cs typeface="Calibri" pitchFamily="34" charset="0"/>
            </a:endParaRPr>
          </a:p>
        </p:txBody>
      </p:sp>
    </p:spTree>
    <p:extLst>
      <p:ext uri="{BB962C8B-B14F-4D97-AF65-F5344CB8AC3E}">
        <p14:creationId xmlns:p14="http://schemas.microsoft.com/office/powerpoint/2010/main" val="2622562758"/>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219200" y="152400"/>
            <a:ext cx="7467600" cy="1143000"/>
          </a:xfrm>
        </p:spPr>
        <p:txBody>
          <a:bodyPr/>
          <a:lstStyle/>
          <a:p>
            <a:r>
              <a:rPr lang="en-US" sz="4000" b="1" dirty="0" smtClean="0">
                <a:solidFill>
                  <a:srgbClr val="002060"/>
                </a:solidFill>
                <a:latin typeface="+mj-lt"/>
                <a:ea typeface="ＭＳ Ｐゴシック" pitchFamily="34" charset="-128"/>
                <a:cs typeface="Century Gothic" pitchFamily="34" charset="0"/>
              </a:rPr>
              <a:t>Curriculum Standards, </a:t>
            </a:r>
            <a:br>
              <a:rPr lang="en-US" sz="4000" b="1" dirty="0" smtClean="0">
                <a:solidFill>
                  <a:srgbClr val="002060"/>
                </a:solidFill>
                <a:latin typeface="+mj-lt"/>
                <a:ea typeface="ＭＳ Ｐゴシック" pitchFamily="34" charset="-128"/>
                <a:cs typeface="Century Gothic" pitchFamily="34" charset="0"/>
              </a:rPr>
            </a:br>
            <a:r>
              <a:rPr lang="en-US" sz="4000" b="1" dirty="0" smtClean="0">
                <a:solidFill>
                  <a:srgbClr val="002060"/>
                </a:solidFill>
                <a:latin typeface="+mj-lt"/>
                <a:ea typeface="ＭＳ Ｐゴシック" pitchFamily="34" charset="-128"/>
                <a:cs typeface="Century Gothic" pitchFamily="34" charset="0"/>
              </a:rPr>
              <a:t>Not Assessment Standards</a:t>
            </a:r>
          </a:p>
        </p:txBody>
      </p:sp>
      <p:sp>
        <p:nvSpPr>
          <p:cNvPr id="3" name="Content Placeholder 2"/>
          <p:cNvSpPr>
            <a:spLocks noGrp="1"/>
          </p:cNvSpPr>
          <p:nvPr>
            <p:ph idx="1"/>
          </p:nvPr>
        </p:nvSpPr>
        <p:spPr>
          <a:xfrm>
            <a:off x="1219200" y="1600200"/>
            <a:ext cx="7543800" cy="4525963"/>
          </a:xfrm>
        </p:spPr>
        <p:txBody>
          <a:bodyPr>
            <a:noAutofit/>
          </a:bodyPr>
          <a:lstStyle/>
          <a:p>
            <a:pPr marL="0" indent="0">
              <a:buFont typeface="Arial" charset="0"/>
              <a:buNone/>
              <a:defRPr/>
            </a:pPr>
            <a:r>
              <a:rPr lang="en-US" sz="2400" b="1" dirty="0">
                <a:solidFill>
                  <a:srgbClr val="FF0000"/>
                </a:solidFill>
              </a:rPr>
              <a:t>Understand </a:t>
            </a:r>
            <a:r>
              <a:rPr lang="en-US" sz="2400" b="1" dirty="0">
                <a:solidFill>
                  <a:srgbClr val="002060"/>
                </a:solidFill>
              </a:rPr>
              <a:t>and apply properties of operations and the </a:t>
            </a:r>
            <a:r>
              <a:rPr lang="en-US" sz="2400" b="1" dirty="0" smtClean="0">
                <a:solidFill>
                  <a:srgbClr val="002060"/>
                </a:solidFill>
              </a:rPr>
              <a:t>relationship between </a:t>
            </a:r>
            <a:r>
              <a:rPr lang="en-US" sz="2400" b="1" dirty="0">
                <a:solidFill>
                  <a:srgbClr val="002060"/>
                </a:solidFill>
              </a:rPr>
              <a:t>addition and subtraction</a:t>
            </a:r>
            <a:r>
              <a:rPr lang="en-US" sz="2400" b="1" dirty="0" smtClean="0">
                <a:solidFill>
                  <a:srgbClr val="002060"/>
                </a:solidFill>
              </a:rPr>
              <a:t>. (1.OA)</a:t>
            </a:r>
            <a:endParaRPr lang="en-US" sz="2400" b="1" dirty="0">
              <a:solidFill>
                <a:srgbClr val="002060"/>
              </a:solidFill>
            </a:endParaRPr>
          </a:p>
          <a:p>
            <a:pPr marL="347663" indent="-347663">
              <a:buFont typeface="Arial" charset="0"/>
              <a:buNone/>
              <a:defRPr/>
            </a:pPr>
            <a:r>
              <a:rPr lang="en-US" sz="2200" dirty="0">
                <a:solidFill>
                  <a:srgbClr val="002060"/>
                </a:solidFill>
              </a:rPr>
              <a:t>3. </a:t>
            </a:r>
            <a:r>
              <a:rPr lang="en-US" sz="2200" dirty="0" smtClean="0">
                <a:solidFill>
                  <a:srgbClr val="002060"/>
                </a:solidFill>
              </a:rPr>
              <a:t> Apply </a:t>
            </a:r>
            <a:r>
              <a:rPr lang="en-US" sz="2200" dirty="0">
                <a:solidFill>
                  <a:srgbClr val="002060"/>
                </a:solidFill>
              </a:rPr>
              <a:t>properties of operations as strategies to add and </a:t>
            </a:r>
            <a:r>
              <a:rPr lang="en-US" sz="2200" dirty="0" smtClean="0">
                <a:solidFill>
                  <a:srgbClr val="002060"/>
                </a:solidFill>
              </a:rPr>
              <a:t>subtract. </a:t>
            </a:r>
            <a:r>
              <a:rPr lang="en-US" sz="2200" i="1" dirty="0" smtClean="0">
                <a:solidFill>
                  <a:srgbClr val="002060"/>
                </a:solidFill>
              </a:rPr>
              <a:t>Examples: If </a:t>
            </a:r>
            <a:r>
              <a:rPr lang="en-US" sz="2200" i="1" dirty="0">
                <a:solidFill>
                  <a:srgbClr val="002060"/>
                </a:solidFill>
              </a:rPr>
              <a:t>8 + 3 = 11 is known, then 3 + 8 = 11 is also known. (Commutative property </a:t>
            </a:r>
            <a:r>
              <a:rPr lang="en-US" sz="2200" i="1" dirty="0" smtClean="0">
                <a:solidFill>
                  <a:srgbClr val="002060"/>
                </a:solidFill>
              </a:rPr>
              <a:t>of addition</a:t>
            </a:r>
            <a:r>
              <a:rPr lang="en-US" sz="2200" i="1" dirty="0">
                <a:solidFill>
                  <a:srgbClr val="002060"/>
                </a:solidFill>
              </a:rPr>
              <a:t>.) To add 2 + 6 + 4, the second two numbers can be added to </a:t>
            </a:r>
            <a:r>
              <a:rPr lang="en-US" sz="2200" i="1" dirty="0" smtClean="0">
                <a:solidFill>
                  <a:srgbClr val="002060"/>
                </a:solidFill>
              </a:rPr>
              <a:t>make a </a:t>
            </a:r>
            <a:r>
              <a:rPr lang="en-US" sz="2200" i="1" dirty="0">
                <a:solidFill>
                  <a:srgbClr val="002060"/>
                </a:solidFill>
              </a:rPr>
              <a:t>ten, so 2 + 6 + 4 = 2 + 10 = 12. (Associative property of addition</a:t>
            </a:r>
            <a:r>
              <a:rPr lang="en-US" sz="2200" i="1" dirty="0" smtClean="0">
                <a:solidFill>
                  <a:srgbClr val="002060"/>
                </a:solidFill>
              </a:rPr>
              <a:t>.)</a:t>
            </a:r>
          </a:p>
          <a:p>
            <a:pPr marL="347663" indent="-347663">
              <a:buFont typeface="Arial" charset="0"/>
              <a:buNone/>
              <a:defRPr/>
            </a:pPr>
            <a:endParaRPr lang="en-US" sz="1400" i="1" dirty="0"/>
          </a:p>
          <a:p>
            <a:pPr marL="290513" indent="-290513">
              <a:spcBef>
                <a:spcPts val="0"/>
              </a:spcBef>
              <a:buFont typeface="Arial" charset="0"/>
              <a:buNone/>
              <a:defRPr/>
            </a:pPr>
            <a:r>
              <a:rPr lang="en-US" sz="2200" dirty="0"/>
              <a:t>4</a:t>
            </a:r>
            <a:r>
              <a:rPr lang="en-US" sz="2200" b="1" dirty="0">
                <a:solidFill>
                  <a:srgbClr val="FF0000"/>
                </a:solidFill>
              </a:rPr>
              <a:t>. Understand </a:t>
            </a:r>
            <a:r>
              <a:rPr lang="en-US" sz="2200" dirty="0">
                <a:solidFill>
                  <a:srgbClr val="002060"/>
                </a:solidFill>
              </a:rPr>
              <a:t>subtraction as an unknown-addend problem. </a:t>
            </a:r>
            <a:r>
              <a:rPr lang="en-US" sz="2200" i="1" dirty="0">
                <a:solidFill>
                  <a:srgbClr val="002060"/>
                </a:solidFill>
              </a:rPr>
              <a:t>For </a:t>
            </a:r>
            <a:r>
              <a:rPr lang="en-US" sz="2200" i="1" dirty="0" smtClean="0">
                <a:solidFill>
                  <a:srgbClr val="002060"/>
                </a:solidFill>
              </a:rPr>
              <a:t>example, subtract </a:t>
            </a:r>
            <a:r>
              <a:rPr lang="en-US" sz="2200" i="1" dirty="0">
                <a:solidFill>
                  <a:srgbClr val="002060"/>
                </a:solidFill>
              </a:rPr>
              <a:t>10 – 8 by finding </a:t>
            </a:r>
            <a:r>
              <a:rPr lang="en-US" sz="2200" i="1" dirty="0" smtClean="0">
                <a:solidFill>
                  <a:srgbClr val="002060"/>
                </a:solidFill>
              </a:rPr>
              <a:t>the number </a:t>
            </a:r>
            <a:r>
              <a:rPr lang="en-US" sz="2200" i="1" dirty="0">
                <a:solidFill>
                  <a:srgbClr val="002060"/>
                </a:solidFill>
              </a:rPr>
              <a:t>that makes 10 when added to 8.</a:t>
            </a:r>
            <a:endParaRPr lang="en-US" sz="2200" dirty="0">
              <a:solidFill>
                <a:srgbClr val="002060"/>
              </a:solidFill>
            </a:endParaRPr>
          </a:p>
        </p:txBody>
      </p:sp>
    </p:spTree>
    <p:extLst>
      <p:ext uri="{BB962C8B-B14F-4D97-AF65-F5344CB8AC3E}">
        <p14:creationId xmlns:p14="http://schemas.microsoft.com/office/powerpoint/2010/main" val="2561053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4000" b="1" dirty="0" smtClean="0">
                <a:solidFill>
                  <a:srgbClr val="002060"/>
                </a:solidFill>
                <a:latin typeface="+mj-lt"/>
              </a:rPr>
              <a:t>Curriculum Standards, </a:t>
            </a:r>
            <a:br>
              <a:rPr lang="en-US" sz="4000" b="1" dirty="0" smtClean="0">
                <a:solidFill>
                  <a:srgbClr val="002060"/>
                </a:solidFill>
                <a:latin typeface="+mj-lt"/>
              </a:rPr>
            </a:br>
            <a:r>
              <a:rPr lang="en-US" sz="4000" b="1" dirty="0" smtClean="0">
                <a:solidFill>
                  <a:srgbClr val="002060"/>
                </a:solidFill>
                <a:latin typeface="+mj-lt"/>
              </a:rPr>
              <a:t>Not Assessment Standards</a:t>
            </a:r>
          </a:p>
        </p:txBody>
      </p:sp>
      <p:sp>
        <p:nvSpPr>
          <p:cNvPr id="3" name="Content Placeholder 2"/>
          <p:cNvSpPr>
            <a:spLocks noGrp="1"/>
          </p:cNvSpPr>
          <p:nvPr>
            <p:ph idx="1"/>
          </p:nvPr>
        </p:nvSpPr>
        <p:spPr/>
        <p:txBody>
          <a:bodyPr/>
          <a:lstStyle/>
          <a:p>
            <a:pPr marL="0" indent="0" eaLnBrk="1" hangingPunct="1">
              <a:buFontTx/>
              <a:buNone/>
              <a:defRPr/>
            </a:pPr>
            <a:r>
              <a:rPr lang="en-US" b="1" dirty="0">
                <a:solidFill>
                  <a:srgbClr val="002060"/>
                </a:solidFill>
                <a:ea typeface="+mn-ea"/>
              </a:rPr>
              <a:t>Define, evaluate, and compare </a:t>
            </a:r>
            <a:r>
              <a:rPr lang="en-US" b="1" dirty="0" smtClean="0">
                <a:solidFill>
                  <a:srgbClr val="002060"/>
                </a:solidFill>
                <a:ea typeface="+mn-ea"/>
              </a:rPr>
              <a:t>functions. (8.F)</a:t>
            </a:r>
            <a:endParaRPr lang="en-US" b="1" dirty="0">
              <a:solidFill>
                <a:srgbClr val="002060"/>
              </a:solidFill>
              <a:ea typeface="+mn-ea"/>
            </a:endParaRPr>
          </a:p>
          <a:p>
            <a:pPr marL="398463" indent="-398463" eaLnBrk="1" hangingPunct="1">
              <a:buFontTx/>
              <a:buNone/>
              <a:defRPr/>
            </a:pPr>
            <a:r>
              <a:rPr lang="en-US" dirty="0">
                <a:ea typeface="+mn-ea"/>
              </a:rPr>
              <a:t>1. </a:t>
            </a:r>
            <a:r>
              <a:rPr lang="en-US" dirty="0">
                <a:solidFill>
                  <a:srgbClr val="FF0000"/>
                </a:solidFill>
                <a:ea typeface="+mn-ea"/>
              </a:rPr>
              <a:t>Understand</a:t>
            </a:r>
            <a:r>
              <a:rPr lang="en-US" dirty="0">
                <a:ea typeface="+mn-ea"/>
              </a:rPr>
              <a:t> </a:t>
            </a:r>
            <a:r>
              <a:rPr lang="en-US" dirty="0">
                <a:solidFill>
                  <a:srgbClr val="002060"/>
                </a:solidFill>
                <a:ea typeface="+mn-ea"/>
              </a:rPr>
              <a:t>that a function is a rule that assigns to each input </a:t>
            </a:r>
            <a:r>
              <a:rPr lang="en-US" dirty="0" smtClean="0">
                <a:solidFill>
                  <a:srgbClr val="002060"/>
                </a:solidFill>
                <a:ea typeface="+mn-ea"/>
              </a:rPr>
              <a:t>exactly one </a:t>
            </a:r>
            <a:r>
              <a:rPr lang="en-US" dirty="0">
                <a:solidFill>
                  <a:srgbClr val="002060"/>
                </a:solidFill>
                <a:ea typeface="+mn-ea"/>
              </a:rPr>
              <a:t>output. The graph of a function is the set of ordered </a:t>
            </a:r>
            <a:r>
              <a:rPr lang="en-US" dirty="0" smtClean="0">
                <a:solidFill>
                  <a:srgbClr val="002060"/>
                </a:solidFill>
                <a:ea typeface="+mn-ea"/>
              </a:rPr>
              <a:t>pairs consisting </a:t>
            </a:r>
            <a:r>
              <a:rPr lang="en-US" dirty="0">
                <a:solidFill>
                  <a:srgbClr val="002060"/>
                </a:solidFill>
                <a:ea typeface="+mn-ea"/>
              </a:rPr>
              <a:t>of an input and the corresponding </a:t>
            </a:r>
            <a:r>
              <a:rPr lang="en-US" dirty="0" smtClean="0">
                <a:solidFill>
                  <a:srgbClr val="002060"/>
                </a:solidFill>
                <a:ea typeface="+mn-ea"/>
              </a:rPr>
              <a:t>output</a:t>
            </a:r>
            <a:r>
              <a:rPr lang="en-US" dirty="0">
                <a:solidFill>
                  <a:srgbClr val="002060"/>
                </a:solidFill>
                <a:ea typeface="+mn-ea"/>
              </a:rPr>
              <a:t>.</a:t>
            </a:r>
          </a:p>
        </p:txBody>
      </p:sp>
    </p:spTree>
    <p:extLst>
      <p:ext uri="{BB962C8B-B14F-4D97-AF65-F5344CB8AC3E}">
        <p14:creationId xmlns:p14="http://schemas.microsoft.com/office/powerpoint/2010/main" val="3203984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1295400" y="376054"/>
            <a:ext cx="7620000" cy="94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smtClean="0">
                <a:solidFill>
                  <a:srgbClr val="002060"/>
                </a:solidFill>
                <a:latin typeface="+mj-lt"/>
                <a:ea typeface="Osaka" charset="0"/>
                <a:cs typeface="Osaka" charset="0"/>
              </a:rPr>
              <a:t>Why Focus on Understanding?</a:t>
            </a:r>
            <a:r>
              <a:rPr lang="en-US" sz="4800" dirty="0" smtClean="0">
                <a:solidFill>
                  <a:schemeClr val="bg1"/>
                </a:solidFill>
                <a:latin typeface="+mj-lt"/>
                <a:ea typeface="Osaka" charset="0"/>
                <a:cs typeface="Osaka" charset="0"/>
              </a:rPr>
              <a:t>?</a:t>
            </a:r>
            <a:endParaRPr lang="en-US" sz="4800" dirty="0">
              <a:solidFill>
                <a:schemeClr val="bg1"/>
              </a:solidFill>
              <a:latin typeface="+mj-lt"/>
              <a:ea typeface="+mj-ea"/>
              <a:cs typeface="+mj-cs"/>
            </a:endParaRPr>
          </a:p>
        </p:txBody>
      </p:sp>
      <p:sp>
        <p:nvSpPr>
          <p:cNvPr id="3" name="Content Placeholder 2"/>
          <p:cNvSpPr>
            <a:spLocks noGrp="1"/>
          </p:cNvSpPr>
          <p:nvPr>
            <p:ph idx="1"/>
          </p:nvPr>
        </p:nvSpPr>
        <p:spPr/>
        <p:txBody>
          <a:bodyPr>
            <a:noAutofit/>
          </a:bodyPr>
          <a:lstStyle/>
          <a:p>
            <a:pPr>
              <a:spcBef>
                <a:spcPts val="1800"/>
              </a:spcBef>
            </a:pPr>
            <a:r>
              <a:rPr lang="en-US" sz="4000" dirty="0" smtClean="0">
                <a:solidFill>
                  <a:srgbClr val="002060"/>
                </a:solidFill>
              </a:rPr>
              <a:t>Understanding facilitates initial learning and retention.</a:t>
            </a:r>
          </a:p>
          <a:p>
            <a:pPr>
              <a:spcBef>
                <a:spcPts val="1800"/>
              </a:spcBef>
            </a:pPr>
            <a:r>
              <a:rPr lang="en-US" sz="4000" dirty="0" smtClean="0">
                <a:solidFill>
                  <a:srgbClr val="002060"/>
                </a:solidFill>
              </a:rPr>
              <a:t>Understanding supports appropriate application and transfer.</a:t>
            </a:r>
          </a:p>
        </p:txBody>
      </p:sp>
    </p:spTree>
    <p:extLst>
      <p:ext uri="{BB962C8B-B14F-4D97-AF65-F5344CB8AC3E}">
        <p14:creationId xmlns:p14="http://schemas.microsoft.com/office/powerpoint/2010/main" val="229850613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434307"/>
            <a:ext cx="7859713" cy="82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a:solidFill>
                  <a:srgbClr val="003366"/>
                </a:solidFill>
                <a:latin typeface="+mj-lt"/>
                <a:ea typeface="Osaka" charset="0"/>
                <a:cs typeface="Osaka" charset="0"/>
              </a:rPr>
              <a:t>Key Features of CCSS-M</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562427"/>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spcBef>
                <a:spcPts val="0"/>
              </a:spcBef>
              <a:spcAft>
                <a:spcPts val="0"/>
              </a:spcAft>
              <a:buFont typeface="Arial" pitchFamily="34" charset="0"/>
              <a:buChar char="•"/>
              <a:defRPr/>
            </a:pPr>
            <a:r>
              <a:rPr lang="en-US" sz="3200" b="1" dirty="0" smtClean="0">
                <a:solidFill>
                  <a:srgbClr val="003366"/>
                </a:solidFill>
                <a:latin typeface="+mn-lt"/>
                <a:cs typeface="Calibri" pitchFamily="34" charset="0"/>
              </a:rPr>
              <a:t>Focus:  </a:t>
            </a:r>
            <a:r>
              <a:rPr lang="en-US" sz="3200" dirty="0" smtClean="0">
                <a:solidFill>
                  <a:srgbClr val="003366"/>
                </a:solidFill>
                <a:latin typeface="+mn-lt"/>
                <a:cs typeface="Calibri" pitchFamily="34" charset="0"/>
              </a:rPr>
              <a:t>Focus strongly where the standards focus.</a:t>
            </a: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Coherence</a:t>
            </a:r>
            <a:r>
              <a:rPr lang="en-US" sz="3200" dirty="0">
                <a:solidFill>
                  <a:srgbClr val="003366"/>
                </a:solidFill>
                <a:latin typeface="+mn-lt"/>
                <a:cs typeface="Calibri" pitchFamily="34" charset="0"/>
              </a:rPr>
              <a:t>: Think across grades, and link</a:t>
            </a:r>
            <a:r>
              <a:rPr lang="en-US" sz="3200" b="1" dirty="0">
                <a:solidFill>
                  <a:srgbClr val="003366"/>
                </a:solidFill>
                <a:latin typeface="+mn-lt"/>
                <a:cs typeface="Calibri" pitchFamily="34" charset="0"/>
              </a:rPr>
              <a:t> </a:t>
            </a:r>
            <a:r>
              <a:rPr lang="en-US" sz="3200" dirty="0">
                <a:solidFill>
                  <a:srgbClr val="003366"/>
                </a:solidFill>
                <a:latin typeface="+mn-lt"/>
                <a:cs typeface="Calibri" pitchFamily="34" charset="0"/>
              </a:rPr>
              <a:t>to major topics </a:t>
            </a:r>
            <a:endParaRPr lang="en-US" sz="3200" dirty="0" smtClean="0">
              <a:solidFill>
                <a:srgbClr val="003366"/>
              </a:solidFill>
              <a:latin typeface="+mn-lt"/>
              <a:cs typeface="Calibri" pitchFamily="34" charset="0"/>
            </a:endParaRP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Rigor: </a:t>
            </a:r>
            <a:r>
              <a:rPr lang="en-US" sz="3200" dirty="0">
                <a:solidFill>
                  <a:srgbClr val="003366"/>
                </a:solidFill>
                <a:latin typeface="+mn-lt"/>
                <a:cs typeface="Calibri" pitchFamily="34" charset="0"/>
              </a:rPr>
              <a:t>In major topics, pursue </a:t>
            </a:r>
            <a:r>
              <a:rPr lang="en-US" sz="3200" b="1" dirty="0">
                <a:solidFill>
                  <a:srgbClr val="FF0000"/>
                </a:solidFill>
                <a:latin typeface="+mn-lt"/>
                <a:cs typeface="Calibri" pitchFamily="34" charset="0"/>
              </a:rPr>
              <a:t>conceptual understanding</a:t>
            </a:r>
            <a:r>
              <a:rPr lang="en-US" sz="3200" dirty="0">
                <a:solidFill>
                  <a:srgbClr val="003366"/>
                </a:solidFill>
                <a:latin typeface="+mn-lt"/>
                <a:cs typeface="Calibri" pitchFamily="34" charset="0"/>
              </a:rPr>
              <a:t>, procedural skill and fluency, and </a:t>
            </a:r>
            <a:r>
              <a:rPr lang="en-US" sz="3200" dirty="0" smtClean="0">
                <a:solidFill>
                  <a:srgbClr val="003366"/>
                </a:solidFill>
                <a:latin typeface="+mn-lt"/>
                <a:cs typeface="Calibri" pitchFamily="34" charset="0"/>
              </a:rPr>
              <a:t>application</a:t>
            </a:r>
          </a:p>
          <a:p>
            <a:pPr fontAlgn="auto">
              <a:lnSpc>
                <a:spcPct val="114000"/>
              </a:lnSpc>
              <a:spcBef>
                <a:spcPts val="1200"/>
              </a:spcBef>
              <a:spcAft>
                <a:spcPts val="0"/>
              </a:spcAft>
              <a:buFont typeface="Arial" pitchFamily="34" charset="0"/>
              <a:buChar char="•"/>
              <a:defRPr/>
            </a:pPr>
            <a:r>
              <a:rPr lang="en-US" sz="3200" b="1" dirty="0" smtClean="0">
                <a:solidFill>
                  <a:srgbClr val="002060"/>
                </a:solidFill>
                <a:latin typeface="+mn-lt"/>
                <a:cs typeface="Calibri" pitchFamily="34" charset="0"/>
              </a:rPr>
              <a:t>Standards for Mathematical Practice</a:t>
            </a:r>
            <a:endParaRPr lang="en-US" sz="3200" b="1" dirty="0">
              <a:solidFill>
                <a:srgbClr val="002060"/>
              </a:solidFill>
              <a:latin typeface="+mn-lt"/>
              <a:cs typeface="Calibri" pitchFamily="34" charset="0"/>
            </a:endParaRPr>
          </a:p>
        </p:txBody>
      </p:sp>
    </p:spTree>
    <p:extLst>
      <p:ext uri="{BB962C8B-B14F-4D97-AF65-F5344CB8AC3E}">
        <p14:creationId xmlns:p14="http://schemas.microsoft.com/office/powerpoint/2010/main" val="295500137"/>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171"/>
          <p:cNvSpPr txBox="1">
            <a:spLocks/>
          </p:cNvSpPr>
          <p:nvPr/>
        </p:nvSpPr>
        <p:spPr bwMode="auto">
          <a:xfrm>
            <a:off x="839053" y="434307"/>
            <a:ext cx="7859713" cy="82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15000"/>
              </a:lnSpc>
              <a:buClr>
                <a:srgbClr val="000000"/>
              </a:buClr>
              <a:buSzPct val="25000"/>
              <a:defRPr/>
            </a:pPr>
            <a:r>
              <a:rPr lang="en-US" sz="4400" b="1" dirty="0">
                <a:solidFill>
                  <a:srgbClr val="003366"/>
                </a:solidFill>
                <a:latin typeface="+mj-lt"/>
                <a:ea typeface="Osaka" charset="0"/>
                <a:cs typeface="Osaka" charset="0"/>
              </a:rPr>
              <a:t>Key Features of CCSS-M</a:t>
            </a:r>
            <a:endParaRPr lang="en-US" sz="4400" b="1" dirty="0">
              <a:solidFill>
                <a:srgbClr val="003366"/>
              </a:solidFill>
              <a:latin typeface="+mj-lt"/>
              <a:ea typeface="+mj-ea"/>
              <a:cs typeface="+mj-cs"/>
            </a:endParaRPr>
          </a:p>
        </p:txBody>
      </p:sp>
      <p:sp>
        <p:nvSpPr>
          <p:cNvPr id="6" name="Shape 172"/>
          <p:cNvSpPr txBox="1">
            <a:spLocks/>
          </p:cNvSpPr>
          <p:nvPr/>
        </p:nvSpPr>
        <p:spPr>
          <a:xfrm>
            <a:off x="1037230" y="1600200"/>
            <a:ext cx="7375786" cy="4562427"/>
          </a:xfrm>
          <a:prstGeom prst="rect">
            <a:avLst/>
          </a:prstGeom>
        </p:spPr>
        <p:txBody>
          <a:bodyPr wrap="square"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spcBef>
                <a:spcPts val="0"/>
              </a:spcBef>
              <a:spcAft>
                <a:spcPts val="0"/>
              </a:spcAft>
              <a:buFont typeface="Arial" pitchFamily="34" charset="0"/>
              <a:buChar char="•"/>
              <a:defRPr/>
            </a:pPr>
            <a:r>
              <a:rPr lang="en-US" sz="3200" b="1" dirty="0" smtClean="0">
                <a:solidFill>
                  <a:srgbClr val="003366"/>
                </a:solidFill>
                <a:latin typeface="+mn-lt"/>
                <a:cs typeface="Calibri" pitchFamily="34" charset="0"/>
              </a:rPr>
              <a:t>Focus:  </a:t>
            </a:r>
            <a:r>
              <a:rPr lang="en-US" sz="3200" dirty="0" smtClean="0">
                <a:solidFill>
                  <a:srgbClr val="003366"/>
                </a:solidFill>
                <a:latin typeface="+mn-lt"/>
                <a:cs typeface="Calibri" pitchFamily="34" charset="0"/>
              </a:rPr>
              <a:t>Focus strongly where the standards focus.</a:t>
            </a: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Coherence</a:t>
            </a:r>
            <a:r>
              <a:rPr lang="en-US" sz="3200" dirty="0">
                <a:solidFill>
                  <a:srgbClr val="003366"/>
                </a:solidFill>
                <a:latin typeface="+mn-lt"/>
                <a:cs typeface="Calibri" pitchFamily="34" charset="0"/>
              </a:rPr>
              <a:t>: Think across grades, and link</a:t>
            </a:r>
            <a:r>
              <a:rPr lang="en-US" sz="3200" b="1" dirty="0">
                <a:solidFill>
                  <a:srgbClr val="003366"/>
                </a:solidFill>
                <a:latin typeface="+mn-lt"/>
                <a:cs typeface="Calibri" pitchFamily="34" charset="0"/>
              </a:rPr>
              <a:t> </a:t>
            </a:r>
            <a:r>
              <a:rPr lang="en-US" sz="3200" dirty="0">
                <a:solidFill>
                  <a:srgbClr val="003366"/>
                </a:solidFill>
                <a:latin typeface="+mn-lt"/>
                <a:cs typeface="Calibri" pitchFamily="34" charset="0"/>
              </a:rPr>
              <a:t>to major topics </a:t>
            </a:r>
            <a:endParaRPr lang="en-US" sz="3200" dirty="0" smtClean="0">
              <a:solidFill>
                <a:srgbClr val="003366"/>
              </a:solidFill>
              <a:latin typeface="+mn-lt"/>
              <a:cs typeface="Calibri" pitchFamily="34" charset="0"/>
            </a:endParaRPr>
          </a:p>
          <a:p>
            <a:pPr fontAlgn="auto">
              <a:spcBef>
                <a:spcPts val="1200"/>
              </a:spcBef>
              <a:spcAft>
                <a:spcPts val="0"/>
              </a:spcAft>
              <a:buFont typeface="Arial" pitchFamily="34" charset="0"/>
              <a:buChar char="•"/>
              <a:defRPr/>
            </a:pPr>
            <a:r>
              <a:rPr lang="en-US" sz="3200" b="1" dirty="0">
                <a:solidFill>
                  <a:srgbClr val="003366"/>
                </a:solidFill>
                <a:latin typeface="+mn-lt"/>
                <a:cs typeface="Calibri" pitchFamily="34" charset="0"/>
              </a:rPr>
              <a:t>Rigor: </a:t>
            </a:r>
            <a:r>
              <a:rPr lang="en-US" sz="3200" dirty="0">
                <a:solidFill>
                  <a:srgbClr val="003366"/>
                </a:solidFill>
                <a:latin typeface="+mn-lt"/>
                <a:cs typeface="Calibri" pitchFamily="34" charset="0"/>
              </a:rPr>
              <a:t>In major topics, pursue </a:t>
            </a:r>
            <a:r>
              <a:rPr lang="en-US" sz="3200" b="1" dirty="0">
                <a:solidFill>
                  <a:srgbClr val="FF0000"/>
                </a:solidFill>
                <a:latin typeface="+mn-lt"/>
                <a:cs typeface="Calibri" pitchFamily="34" charset="0"/>
              </a:rPr>
              <a:t>conceptual understanding</a:t>
            </a:r>
            <a:r>
              <a:rPr lang="en-US" sz="3200" dirty="0">
                <a:solidFill>
                  <a:srgbClr val="003366"/>
                </a:solidFill>
                <a:latin typeface="+mn-lt"/>
                <a:cs typeface="Calibri" pitchFamily="34" charset="0"/>
              </a:rPr>
              <a:t>, procedural skill and fluency, and </a:t>
            </a:r>
            <a:r>
              <a:rPr lang="en-US" sz="3200" dirty="0" smtClean="0">
                <a:solidFill>
                  <a:srgbClr val="003366"/>
                </a:solidFill>
                <a:latin typeface="+mn-lt"/>
                <a:cs typeface="Calibri" pitchFamily="34" charset="0"/>
              </a:rPr>
              <a:t>application</a:t>
            </a:r>
          </a:p>
          <a:p>
            <a:pPr fontAlgn="auto">
              <a:lnSpc>
                <a:spcPct val="114000"/>
              </a:lnSpc>
              <a:spcBef>
                <a:spcPts val="1200"/>
              </a:spcBef>
              <a:spcAft>
                <a:spcPts val="0"/>
              </a:spcAft>
              <a:buFont typeface="Arial" pitchFamily="34" charset="0"/>
              <a:buChar char="•"/>
              <a:defRPr/>
            </a:pPr>
            <a:r>
              <a:rPr lang="en-US" sz="3200" b="1" dirty="0" smtClean="0">
                <a:solidFill>
                  <a:srgbClr val="FF0000"/>
                </a:solidFill>
                <a:latin typeface="+mn-lt"/>
                <a:cs typeface="Calibri" pitchFamily="34" charset="0"/>
              </a:rPr>
              <a:t>Standards for Mathematical Practice</a:t>
            </a:r>
            <a:endParaRPr lang="en-US" sz="3200" b="1" dirty="0">
              <a:solidFill>
                <a:srgbClr val="FF0000"/>
              </a:solidFill>
              <a:latin typeface="+mn-lt"/>
              <a:cs typeface="Calibri" pitchFamily="34" charset="0"/>
            </a:endParaRPr>
          </a:p>
        </p:txBody>
      </p:sp>
    </p:spTree>
    <p:extLst>
      <p:ext uri="{BB962C8B-B14F-4D97-AF65-F5344CB8AC3E}">
        <p14:creationId xmlns:p14="http://schemas.microsoft.com/office/powerpoint/2010/main" val="2094911407"/>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68990" y="274638"/>
            <a:ext cx="7717810" cy="1143000"/>
          </a:xfrm>
        </p:spPr>
        <p:txBody>
          <a:bodyPr>
            <a:normAutofit/>
          </a:bodyPr>
          <a:lstStyle/>
          <a:p>
            <a:pPr eaLnBrk="1" hangingPunct="1"/>
            <a:r>
              <a:rPr lang="en-US" sz="3600" b="1" dirty="0" smtClean="0">
                <a:solidFill>
                  <a:srgbClr val="003366"/>
                </a:solidFill>
              </a:rPr>
              <a:t>Standards for Mathematical Practice</a:t>
            </a:r>
          </a:p>
        </p:txBody>
      </p:sp>
      <p:sp>
        <p:nvSpPr>
          <p:cNvPr id="31747" name="Rectangle 3"/>
          <p:cNvSpPr>
            <a:spLocks noGrp="1" noChangeArrowheads="1"/>
          </p:cNvSpPr>
          <p:nvPr>
            <p:ph idx="1"/>
          </p:nvPr>
        </p:nvSpPr>
        <p:spPr>
          <a:xfrm>
            <a:off x="968990" y="1313597"/>
            <a:ext cx="7908878" cy="4525963"/>
          </a:xfrm>
        </p:spPr>
        <p:txBody>
          <a:bodyPr>
            <a:noAutofit/>
          </a:bodyPr>
          <a:lstStyle/>
          <a:p>
            <a:pPr marL="990600" lvl="1" indent="-533400" eaLnBrk="1" hangingPunct="1">
              <a:lnSpc>
                <a:spcPct val="85000"/>
              </a:lnSpc>
              <a:spcAft>
                <a:spcPct val="10000"/>
              </a:spcAft>
              <a:buFontTx/>
              <a:buAutoNum type="arabicPeriod"/>
            </a:pPr>
            <a:r>
              <a:rPr lang="en-US" dirty="0" smtClean="0">
                <a:solidFill>
                  <a:srgbClr val="003366"/>
                </a:solidFill>
              </a:rPr>
              <a:t>Make sense of problems and persevere in solving them.</a:t>
            </a:r>
          </a:p>
          <a:p>
            <a:pPr marL="990600" lvl="1" indent="-533400" eaLnBrk="1" hangingPunct="1">
              <a:lnSpc>
                <a:spcPct val="85000"/>
              </a:lnSpc>
              <a:spcAft>
                <a:spcPct val="10000"/>
              </a:spcAft>
              <a:buFontTx/>
              <a:buAutoNum type="arabicPeriod"/>
            </a:pPr>
            <a:r>
              <a:rPr lang="en-US" dirty="0" smtClean="0">
                <a:solidFill>
                  <a:srgbClr val="003366"/>
                </a:solidFill>
              </a:rPr>
              <a:t>Reason abstractly and quantitatively.</a:t>
            </a:r>
          </a:p>
          <a:p>
            <a:pPr marL="990600" lvl="1" indent="-533400" eaLnBrk="1" hangingPunct="1">
              <a:lnSpc>
                <a:spcPct val="85000"/>
              </a:lnSpc>
              <a:spcAft>
                <a:spcPct val="10000"/>
              </a:spcAft>
              <a:buFontTx/>
              <a:buAutoNum type="arabicPeriod"/>
            </a:pPr>
            <a:r>
              <a:rPr lang="en-US" dirty="0" smtClean="0">
                <a:solidFill>
                  <a:srgbClr val="003366"/>
                </a:solidFill>
              </a:rPr>
              <a:t>Construct viable arguments and critique the reasoning of others.</a:t>
            </a:r>
          </a:p>
          <a:p>
            <a:pPr marL="990600" lvl="1" indent="-533400" eaLnBrk="1" hangingPunct="1">
              <a:lnSpc>
                <a:spcPct val="85000"/>
              </a:lnSpc>
              <a:spcAft>
                <a:spcPct val="10000"/>
              </a:spcAft>
              <a:buFontTx/>
              <a:buAutoNum type="arabicPeriod"/>
            </a:pPr>
            <a:r>
              <a:rPr lang="en-US" dirty="0" smtClean="0">
                <a:solidFill>
                  <a:srgbClr val="003366"/>
                </a:solidFill>
              </a:rPr>
              <a:t>Model with mathematics. </a:t>
            </a:r>
          </a:p>
          <a:p>
            <a:pPr marL="990600" lvl="1" indent="-533400" eaLnBrk="1" hangingPunct="1">
              <a:lnSpc>
                <a:spcPct val="85000"/>
              </a:lnSpc>
              <a:spcAft>
                <a:spcPct val="10000"/>
              </a:spcAft>
              <a:buFontTx/>
              <a:buAutoNum type="arabicPeriod"/>
            </a:pPr>
            <a:r>
              <a:rPr lang="en-US" dirty="0" smtClean="0">
                <a:solidFill>
                  <a:srgbClr val="003366"/>
                </a:solidFill>
              </a:rPr>
              <a:t>Use appropriate tools strategically.</a:t>
            </a:r>
          </a:p>
          <a:p>
            <a:pPr marL="990600" lvl="1" indent="-533400" eaLnBrk="1" hangingPunct="1">
              <a:lnSpc>
                <a:spcPct val="85000"/>
              </a:lnSpc>
              <a:spcAft>
                <a:spcPct val="10000"/>
              </a:spcAft>
              <a:buFontTx/>
              <a:buAutoNum type="arabicPeriod"/>
            </a:pPr>
            <a:r>
              <a:rPr lang="en-US" dirty="0" smtClean="0">
                <a:solidFill>
                  <a:srgbClr val="003366"/>
                </a:solidFill>
              </a:rPr>
              <a:t>Attend to precision.</a:t>
            </a:r>
          </a:p>
          <a:p>
            <a:pPr marL="990600" lvl="1" indent="-533400" eaLnBrk="1" hangingPunct="1">
              <a:lnSpc>
                <a:spcPct val="85000"/>
              </a:lnSpc>
              <a:spcAft>
                <a:spcPct val="10000"/>
              </a:spcAft>
              <a:buFontTx/>
              <a:buAutoNum type="arabicPeriod"/>
            </a:pPr>
            <a:r>
              <a:rPr lang="en-US" dirty="0" smtClean="0">
                <a:solidFill>
                  <a:srgbClr val="003366"/>
                </a:solidFill>
              </a:rPr>
              <a:t>Look for and make use of structure.</a:t>
            </a:r>
          </a:p>
          <a:p>
            <a:pPr marL="990600" lvl="1" indent="-533400" eaLnBrk="1" hangingPunct="1">
              <a:lnSpc>
                <a:spcPct val="85000"/>
              </a:lnSpc>
              <a:spcAft>
                <a:spcPct val="10000"/>
              </a:spcAft>
              <a:buFontTx/>
              <a:buAutoNum type="arabicPeriod"/>
            </a:pPr>
            <a:r>
              <a:rPr lang="en-US" dirty="0" smtClean="0">
                <a:solidFill>
                  <a:srgbClr val="003366"/>
                </a:solidFill>
              </a:rPr>
              <a:t>Look for and express regularity in repeated reasoning.</a:t>
            </a:r>
          </a:p>
        </p:txBody>
      </p:sp>
    </p:spTree>
    <p:extLst>
      <p:ext uri="{BB962C8B-B14F-4D97-AF65-F5344CB8AC3E}">
        <p14:creationId xmlns:p14="http://schemas.microsoft.com/office/powerpoint/2010/main" val="2094082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9144000" cy="1371600"/>
          </a:xfrm>
          <a:solidFill>
            <a:srgbClr val="00B0F0"/>
          </a:solidFill>
        </p:spPr>
        <p:txBody>
          <a:bodyPr>
            <a:noAutofit/>
          </a:bodyPr>
          <a:lstStyle/>
          <a:p>
            <a:pPr algn="ctr" eaLnBrk="1" hangingPunct="1"/>
            <a:r>
              <a:rPr lang="en-US" sz="3600" b="1" dirty="0" smtClean="0">
                <a:solidFill>
                  <a:srgbClr val="002060"/>
                </a:solidFill>
                <a:latin typeface="+mj-lt"/>
                <a:ea typeface="ＭＳ Ｐゴシック" pitchFamily="34" charset="-128"/>
              </a:rPr>
              <a:t>National Council of Teachers of Mathematics</a:t>
            </a:r>
            <a:br>
              <a:rPr lang="en-US" sz="3600" b="1" dirty="0" smtClean="0">
                <a:solidFill>
                  <a:srgbClr val="002060"/>
                </a:solidFill>
                <a:latin typeface="+mj-lt"/>
                <a:ea typeface="ＭＳ Ｐゴシック" pitchFamily="34" charset="-128"/>
              </a:rPr>
            </a:br>
            <a:r>
              <a:rPr lang="en-US" sz="3600" b="1" dirty="0" smtClean="0">
                <a:solidFill>
                  <a:srgbClr val="002060"/>
                </a:solidFill>
                <a:latin typeface="+mj-lt"/>
                <a:ea typeface="ＭＳ Ｐゴシック" pitchFamily="34" charset="-128"/>
              </a:rPr>
              <a:t>www.nctm.org</a:t>
            </a:r>
          </a:p>
        </p:txBody>
      </p:sp>
      <p:sp>
        <p:nvSpPr>
          <p:cNvPr id="24580" name="Rectangle 3"/>
          <p:cNvSpPr>
            <a:spLocks noGrp="1" noChangeArrowheads="1"/>
          </p:cNvSpPr>
          <p:nvPr>
            <p:ph idx="1"/>
          </p:nvPr>
        </p:nvSpPr>
        <p:spPr>
          <a:xfrm>
            <a:off x="609600" y="1589088"/>
            <a:ext cx="8305800" cy="4522787"/>
          </a:xfrm>
        </p:spPr>
        <p:txBody>
          <a:bodyPr/>
          <a:lstStyle/>
          <a:p>
            <a:pPr marL="457200" lvl="1" indent="0" eaLnBrk="1" hangingPunct="1">
              <a:spcBef>
                <a:spcPts val="0"/>
              </a:spcBef>
              <a:buNone/>
            </a:pPr>
            <a:endParaRPr lang="en-US" sz="1000" dirty="0">
              <a:ea typeface="ＭＳ Ｐゴシック" pitchFamily="34" charset="-128"/>
            </a:endParaRPr>
          </a:p>
          <a:p>
            <a:pPr marL="0" lvl="2" indent="0" eaLnBrk="1" hangingPunct="1">
              <a:spcBef>
                <a:spcPts val="600"/>
              </a:spcBef>
              <a:buFontTx/>
              <a:buNone/>
            </a:pPr>
            <a:endParaRPr lang="en-US" sz="2800" b="1" dirty="0" smtClean="0">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4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544" y="2919165"/>
            <a:ext cx="46386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396155"/>
            <a:ext cx="56102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33323"/>
            <a:ext cx="9143999" cy="16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0414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reeform 2"/>
          <p:cNvSpPr>
            <a:spLocks/>
          </p:cNvSpPr>
          <p:nvPr/>
        </p:nvSpPr>
        <p:spPr bwMode="auto">
          <a:xfrm>
            <a:off x="1443038" y="1355725"/>
            <a:ext cx="849312" cy="1525588"/>
          </a:xfrm>
          <a:custGeom>
            <a:avLst/>
            <a:gdLst>
              <a:gd name="T0" fmla="*/ 2147483647 w 535"/>
              <a:gd name="T1" fmla="*/ 2147483647 h 961"/>
              <a:gd name="T2" fmla="*/ 2147483647 w 535"/>
              <a:gd name="T3" fmla="*/ 0 h 961"/>
              <a:gd name="T4" fmla="*/ 2147483647 w 535"/>
              <a:gd name="T5" fmla="*/ 2147483647 h 961"/>
              <a:gd name="T6" fmla="*/ 2147483647 w 535"/>
              <a:gd name="T7" fmla="*/ 2147483647 h 961"/>
              <a:gd name="T8" fmla="*/ 2147483647 w 535"/>
              <a:gd name="T9" fmla="*/ 2147483647 h 961"/>
              <a:gd name="T10" fmla="*/ 2147483647 w 535"/>
              <a:gd name="T11" fmla="*/ 2147483647 h 961"/>
              <a:gd name="T12" fmla="*/ 2147483647 w 535"/>
              <a:gd name="T13" fmla="*/ 2147483647 h 961"/>
              <a:gd name="T14" fmla="*/ 2147483647 w 535"/>
              <a:gd name="T15" fmla="*/ 2147483647 h 961"/>
              <a:gd name="T16" fmla="*/ 2147483647 w 535"/>
              <a:gd name="T17" fmla="*/ 2147483647 h 961"/>
              <a:gd name="T18" fmla="*/ 2147483647 w 535"/>
              <a:gd name="T19" fmla="*/ 2147483647 h 961"/>
              <a:gd name="T20" fmla="*/ 2147483647 w 535"/>
              <a:gd name="T21" fmla="*/ 2147483647 h 961"/>
              <a:gd name="T22" fmla="*/ 2147483647 w 535"/>
              <a:gd name="T23" fmla="*/ 2147483647 h 961"/>
              <a:gd name="T24" fmla="*/ 2147483647 w 535"/>
              <a:gd name="T25" fmla="*/ 2147483647 h 961"/>
              <a:gd name="T26" fmla="*/ 2147483647 w 535"/>
              <a:gd name="T27" fmla="*/ 2147483647 h 961"/>
              <a:gd name="T28" fmla="*/ 2147483647 w 535"/>
              <a:gd name="T29" fmla="*/ 2147483647 h 961"/>
              <a:gd name="T30" fmla="*/ 0 w 535"/>
              <a:gd name="T31" fmla="*/ 2147483647 h 9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5"/>
              <a:gd name="T49" fmla="*/ 0 h 961"/>
              <a:gd name="T50" fmla="*/ 535 w 535"/>
              <a:gd name="T51" fmla="*/ 961 h 9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5" h="961">
                <a:moveTo>
                  <a:pt x="23" y="31"/>
                </a:moveTo>
                <a:cubicBezTo>
                  <a:pt x="61" y="5"/>
                  <a:pt x="83" y="6"/>
                  <a:pt x="132" y="0"/>
                </a:cubicBezTo>
                <a:cubicBezTo>
                  <a:pt x="298" y="11"/>
                  <a:pt x="324" y="13"/>
                  <a:pt x="442" y="31"/>
                </a:cubicBezTo>
                <a:cubicBezTo>
                  <a:pt x="500" y="89"/>
                  <a:pt x="501" y="150"/>
                  <a:pt x="520" y="226"/>
                </a:cubicBezTo>
                <a:cubicBezTo>
                  <a:pt x="517" y="259"/>
                  <a:pt x="516" y="292"/>
                  <a:pt x="512" y="326"/>
                </a:cubicBezTo>
                <a:cubicBezTo>
                  <a:pt x="506" y="368"/>
                  <a:pt x="440" y="441"/>
                  <a:pt x="396" y="451"/>
                </a:cubicBezTo>
                <a:cubicBezTo>
                  <a:pt x="355" y="459"/>
                  <a:pt x="313" y="461"/>
                  <a:pt x="272" y="466"/>
                </a:cubicBezTo>
                <a:cubicBezTo>
                  <a:pt x="339" y="470"/>
                  <a:pt x="415" y="467"/>
                  <a:pt x="481" y="490"/>
                </a:cubicBezTo>
                <a:cubicBezTo>
                  <a:pt x="527" y="558"/>
                  <a:pt x="519" y="589"/>
                  <a:pt x="528" y="676"/>
                </a:cubicBezTo>
                <a:cubicBezTo>
                  <a:pt x="519" y="804"/>
                  <a:pt x="535" y="846"/>
                  <a:pt x="442" y="924"/>
                </a:cubicBezTo>
                <a:cubicBezTo>
                  <a:pt x="400" y="958"/>
                  <a:pt x="438" y="941"/>
                  <a:pt x="396" y="956"/>
                </a:cubicBezTo>
                <a:cubicBezTo>
                  <a:pt x="231" y="945"/>
                  <a:pt x="313" y="961"/>
                  <a:pt x="225" y="924"/>
                </a:cubicBezTo>
                <a:cubicBezTo>
                  <a:pt x="200" y="913"/>
                  <a:pt x="147" y="901"/>
                  <a:pt x="147" y="901"/>
                </a:cubicBezTo>
                <a:cubicBezTo>
                  <a:pt x="96" y="914"/>
                  <a:pt x="135" y="903"/>
                  <a:pt x="93" y="917"/>
                </a:cubicBezTo>
                <a:cubicBezTo>
                  <a:pt x="77" y="922"/>
                  <a:pt x="46" y="932"/>
                  <a:pt x="46" y="932"/>
                </a:cubicBezTo>
                <a:cubicBezTo>
                  <a:pt x="16" y="952"/>
                  <a:pt x="32" y="948"/>
                  <a:pt x="0" y="948"/>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363" name="Line 3"/>
          <p:cNvSpPr>
            <a:spLocks noChangeShapeType="1"/>
          </p:cNvSpPr>
          <p:nvPr/>
        </p:nvSpPr>
        <p:spPr bwMode="auto">
          <a:xfrm>
            <a:off x="838200" y="3276600"/>
            <a:ext cx="205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4" name="Freeform 4"/>
          <p:cNvSpPr>
            <a:spLocks/>
          </p:cNvSpPr>
          <p:nvPr/>
        </p:nvSpPr>
        <p:spPr bwMode="auto">
          <a:xfrm>
            <a:off x="1109663" y="3613150"/>
            <a:ext cx="1257300" cy="1873250"/>
          </a:xfrm>
          <a:custGeom>
            <a:avLst/>
            <a:gdLst>
              <a:gd name="T0" fmla="*/ 2147483647 w 792"/>
              <a:gd name="T1" fmla="*/ 0 h 1180"/>
              <a:gd name="T2" fmla="*/ 2147483647 w 792"/>
              <a:gd name="T3" fmla="*/ 2147483647 h 1180"/>
              <a:gd name="T4" fmla="*/ 2147483647 w 792"/>
              <a:gd name="T5" fmla="*/ 2147483647 h 1180"/>
              <a:gd name="T6" fmla="*/ 2147483647 w 792"/>
              <a:gd name="T7" fmla="*/ 2147483647 h 1180"/>
              <a:gd name="T8" fmla="*/ 2147483647 w 792"/>
              <a:gd name="T9" fmla="*/ 2147483647 h 1180"/>
              <a:gd name="T10" fmla="*/ 2147483647 w 792"/>
              <a:gd name="T11" fmla="*/ 2147483647 h 1180"/>
              <a:gd name="T12" fmla="*/ 0 w 792"/>
              <a:gd name="T13" fmla="*/ 2147483647 h 1180"/>
              <a:gd name="T14" fmla="*/ 2147483647 w 792"/>
              <a:gd name="T15" fmla="*/ 2147483647 h 1180"/>
              <a:gd name="T16" fmla="*/ 2147483647 w 792"/>
              <a:gd name="T17" fmla="*/ 2147483647 h 1180"/>
              <a:gd name="T18" fmla="*/ 2147483647 w 792"/>
              <a:gd name="T19" fmla="*/ 2147483647 h 1180"/>
              <a:gd name="T20" fmla="*/ 2147483647 w 792"/>
              <a:gd name="T21" fmla="*/ 2147483647 h 1180"/>
              <a:gd name="T22" fmla="*/ 2147483647 w 792"/>
              <a:gd name="T23" fmla="*/ 2147483647 h 1180"/>
              <a:gd name="T24" fmla="*/ 2147483647 w 792"/>
              <a:gd name="T25" fmla="*/ 2147483647 h 1180"/>
              <a:gd name="T26" fmla="*/ 2147483647 w 792"/>
              <a:gd name="T27" fmla="*/ 2147483647 h 1180"/>
              <a:gd name="T28" fmla="*/ 2147483647 w 792"/>
              <a:gd name="T29" fmla="*/ 2147483647 h 1180"/>
              <a:gd name="T30" fmla="*/ 2147483647 w 792"/>
              <a:gd name="T31" fmla="*/ 2147483647 h 1180"/>
              <a:gd name="T32" fmla="*/ 2147483647 w 792"/>
              <a:gd name="T33" fmla="*/ 2147483647 h 1180"/>
              <a:gd name="T34" fmla="*/ 2147483647 w 792"/>
              <a:gd name="T35" fmla="*/ 2147483647 h 1180"/>
              <a:gd name="T36" fmla="*/ 2147483647 w 792"/>
              <a:gd name="T37" fmla="*/ 2147483647 h 1180"/>
              <a:gd name="T38" fmla="*/ 2147483647 w 792"/>
              <a:gd name="T39" fmla="*/ 2147483647 h 1180"/>
              <a:gd name="T40" fmla="*/ 2147483647 w 792"/>
              <a:gd name="T41" fmla="*/ 2147483647 h 1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2"/>
              <a:gd name="T64" fmla="*/ 0 h 1180"/>
              <a:gd name="T65" fmla="*/ 792 w 792"/>
              <a:gd name="T66" fmla="*/ 1180 h 1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2" h="1180">
                <a:moveTo>
                  <a:pt x="505" y="0"/>
                </a:moveTo>
                <a:cubicBezTo>
                  <a:pt x="470" y="34"/>
                  <a:pt x="434" y="62"/>
                  <a:pt x="404" y="100"/>
                </a:cubicBezTo>
                <a:cubicBezTo>
                  <a:pt x="362" y="150"/>
                  <a:pt x="335" y="198"/>
                  <a:pt x="287" y="248"/>
                </a:cubicBezTo>
                <a:cubicBezTo>
                  <a:pt x="261" y="274"/>
                  <a:pt x="229" y="295"/>
                  <a:pt x="210" y="326"/>
                </a:cubicBezTo>
                <a:cubicBezTo>
                  <a:pt x="197" y="346"/>
                  <a:pt x="185" y="368"/>
                  <a:pt x="171" y="388"/>
                </a:cubicBezTo>
                <a:cubicBezTo>
                  <a:pt x="154" y="412"/>
                  <a:pt x="128" y="430"/>
                  <a:pt x="117" y="458"/>
                </a:cubicBezTo>
                <a:cubicBezTo>
                  <a:pt x="88" y="527"/>
                  <a:pt x="65" y="593"/>
                  <a:pt x="0" y="636"/>
                </a:cubicBezTo>
                <a:cubicBezTo>
                  <a:pt x="581" y="642"/>
                  <a:pt x="511" y="581"/>
                  <a:pt x="792" y="667"/>
                </a:cubicBezTo>
                <a:cubicBezTo>
                  <a:pt x="780" y="634"/>
                  <a:pt x="761" y="631"/>
                  <a:pt x="730" y="621"/>
                </a:cubicBezTo>
                <a:cubicBezTo>
                  <a:pt x="665" y="626"/>
                  <a:pt x="612" y="646"/>
                  <a:pt x="551" y="636"/>
                </a:cubicBezTo>
                <a:cubicBezTo>
                  <a:pt x="542" y="576"/>
                  <a:pt x="512" y="547"/>
                  <a:pt x="497" y="489"/>
                </a:cubicBezTo>
                <a:cubicBezTo>
                  <a:pt x="501" y="425"/>
                  <a:pt x="501" y="356"/>
                  <a:pt x="520" y="295"/>
                </a:cubicBezTo>
                <a:cubicBezTo>
                  <a:pt x="525" y="208"/>
                  <a:pt x="524" y="128"/>
                  <a:pt x="551" y="46"/>
                </a:cubicBezTo>
                <a:cubicBezTo>
                  <a:pt x="547" y="35"/>
                  <a:pt x="542" y="1"/>
                  <a:pt x="520" y="7"/>
                </a:cubicBezTo>
                <a:cubicBezTo>
                  <a:pt x="511" y="9"/>
                  <a:pt x="515" y="23"/>
                  <a:pt x="513" y="31"/>
                </a:cubicBezTo>
                <a:cubicBezTo>
                  <a:pt x="507" y="167"/>
                  <a:pt x="479" y="330"/>
                  <a:pt x="513" y="466"/>
                </a:cubicBezTo>
                <a:cubicBezTo>
                  <a:pt x="521" y="555"/>
                  <a:pt x="508" y="639"/>
                  <a:pt x="520" y="730"/>
                </a:cubicBezTo>
                <a:cubicBezTo>
                  <a:pt x="522" y="751"/>
                  <a:pt x="530" y="771"/>
                  <a:pt x="536" y="792"/>
                </a:cubicBezTo>
                <a:cubicBezTo>
                  <a:pt x="538" y="802"/>
                  <a:pt x="544" y="823"/>
                  <a:pt x="544" y="823"/>
                </a:cubicBezTo>
                <a:cubicBezTo>
                  <a:pt x="558" y="947"/>
                  <a:pt x="551" y="832"/>
                  <a:pt x="544" y="924"/>
                </a:cubicBezTo>
                <a:cubicBezTo>
                  <a:pt x="537" y="1009"/>
                  <a:pt x="528" y="1180"/>
                  <a:pt x="528" y="118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365" name="Line 5"/>
          <p:cNvSpPr>
            <a:spLocks noChangeShapeType="1"/>
          </p:cNvSpPr>
          <p:nvPr/>
        </p:nvSpPr>
        <p:spPr bwMode="auto">
          <a:xfrm>
            <a:off x="4343400" y="2667000"/>
            <a:ext cx="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6" name="Line 6"/>
          <p:cNvSpPr>
            <a:spLocks noChangeShapeType="1"/>
          </p:cNvSpPr>
          <p:nvPr/>
        </p:nvSpPr>
        <p:spPr bwMode="auto">
          <a:xfrm>
            <a:off x="3733800" y="32766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7" name="Line 7"/>
          <p:cNvSpPr>
            <a:spLocks noChangeShapeType="1"/>
          </p:cNvSpPr>
          <p:nvPr/>
        </p:nvSpPr>
        <p:spPr bwMode="auto">
          <a:xfrm>
            <a:off x="6400800" y="15240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8" name="Line 8"/>
          <p:cNvSpPr>
            <a:spLocks noChangeShapeType="1"/>
          </p:cNvSpPr>
          <p:nvPr/>
        </p:nvSpPr>
        <p:spPr bwMode="auto">
          <a:xfrm>
            <a:off x="5562600" y="3276600"/>
            <a:ext cx="1752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369" name="Freeform 9"/>
          <p:cNvSpPr>
            <a:spLocks/>
          </p:cNvSpPr>
          <p:nvPr/>
        </p:nvSpPr>
        <p:spPr bwMode="auto">
          <a:xfrm>
            <a:off x="6065838" y="3749675"/>
            <a:ext cx="1090612" cy="1317625"/>
          </a:xfrm>
          <a:custGeom>
            <a:avLst/>
            <a:gdLst>
              <a:gd name="T0" fmla="*/ 0 w 687"/>
              <a:gd name="T1" fmla="*/ 2147483647 h 830"/>
              <a:gd name="T2" fmla="*/ 2147483647 w 687"/>
              <a:gd name="T3" fmla="*/ 2147483647 h 830"/>
              <a:gd name="T4" fmla="*/ 2147483647 w 687"/>
              <a:gd name="T5" fmla="*/ 2147483647 h 830"/>
              <a:gd name="T6" fmla="*/ 2147483647 w 687"/>
              <a:gd name="T7" fmla="*/ 2147483647 h 830"/>
              <a:gd name="T8" fmla="*/ 2147483647 w 687"/>
              <a:gd name="T9" fmla="*/ 2147483647 h 830"/>
              <a:gd name="T10" fmla="*/ 2147483647 w 687"/>
              <a:gd name="T11" fmla="*/ 2147483647 h 830"/>
              <a:gd name="T12" fmla="*/ 2147483647 w 687"/>
              <a:gd name="T13" fmla="*/ 2147483647 h 830"/>
              <a:gd name="T14" fmla="*/ 2147483647 w 687"/>
              <a:gd name="T15" fmla="*/ 2147483647 h 830"/>
              <a:gd name="T16" fmla="*/ 2147483647 w 687"/>
              <a:gd name="T17" fmla="*/ 2147483647 h 830"/>
              <a:gd name="T18" fmla="*/ 2147483647 w 687"/>
              <a:gd name="T19" fmla="*/ 2147483647 h 830"/>
              <a:gd name="T20" fmla="*/ 2147483647 w 687"/>
              <a:gd name="T21" fmla="*/ 2147483647 h 830"/>
              <a:gd name="T22" fmla="*/ 2147483647 w 687"/>
              <a:gd name="T23" fmla="*/ 2147483647 h 830"/>
              <a:gd name="T24" fmla="*/ 2147483647 w 687"/>
              <a:gd name="T25" fmla="*/ 2147483647 h 830"/>
              <a:gd name="T26" fmla="*/ 2147483647 w 687"/>
              <a:gd name="T27" fmla="*/ 2147483647 h 830"/>
              <a:gd name="T28" fmla="*/ 2147483647 w 687"/>
              <a:gd name="T29" fmla="*/ 2147483647 h 830"/>
              <a:gd name="T30" fmla="*/ 2147483647 w 687"/>
              <a:gd name="T31" fmla="*/ 2147483647 h 830"/>
              <a:gd name="T32" fmla="*/ 2147483647 w 687"/>
              <a:gd name="T33" fmla="*/ 2147483647 h 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7"/>
              <a:gd name="T52" fmla="*/ 0 h 830"/>
              <a:gd name="T53" fmla="*/ 687 w 687"/>
              <a:gd name="T54" fmla="*/ 830 h 8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7" h="830">
                <a:moveTo>
                  <a:pt x="0" y="14"/>
                </a:moveTo>
                <a:cubicBezTo>
                  <a:pt x="182" y="0"/>
                  <a:pt x="355" y="0"/>
                  <a:pt x="528" y="53"/>
                </a:cubicBezTo>
                <a:cubicBezTo>
                  <a:pt x="536" y="58"/>
                  <a:pt x="543" y="64"/>
                  <a:pt x="552" y="69"/>
                </a:cubicBezTo>
                <a:cubicBezTo>
                  <a:pt x="564" y="75"/>
                  <a:pt x="579" y="76"/>
                  <a:pt x="591" y="84"/>
                </a:cubicBezTo>
                <a:cubicBezTo>
                  <a:pt x="613" y="97"/>
                  <a:pt x="653" y="131"/>
                  <a:pt x="653" y="131"/>
                </a:cubicBezTo>
                <a:cubicBezTo>
                  <a:pt x="687" y="183"/>
                  <a:pt x="671" y="241"/>
                  <a:pt x="645" y="294"/>
                </a:cubicBezTo>
                <a:cubicBezTo>
                  <a:pt x="634" y="315"/>
                  <a:pt x="641" y="327"/>
                  <a:pt x="614" y="341"/>
                </a:cubicBezTo>
                <a:cubicBezTo>
                  <a:pt x="584" y="355"/>
                  <a:pt x="476" y="375"/>
                  <a:pt x="443" y="380"/>
                </a:cubicBezTo>
                <a:cubicBezTo>
                  <a:pt x="412" y="389"/>
                  <a:pt x="380" y="395"/>
                  <a:pt x="350" y="403"/>
                </a:cubicBezTo>
                <a:cubicBezTo>
                  <a:pt x="334" y="406"/>
                  <a:pt x="303" y="411"/>
                  <a:pt x="303" y="411"/>
                </a:cubicBezTo>
                <a:cubicBezTo>
                  <a:pt x="303" y="411"/>
                  <a:pt x="339" y="405"/>
                  <a:pt x="357" y="403"/>
                </a:cubicBezTo>
                <a:cubicBezTo>
                  <a:pt x="510" y="408"/>
                  <a:pt x="524" y="403"/>
                  <a:pt x="629" y="426"/>
                </a:cubicBezTo>
                <a:cubicBezTo>
                  <a:pt x="656" y="503"/>
                  <a:pt x="640" y="582"/>
                  <a:pt x="614" y="659"/>
                </a:cubicBezTo>
                <a:cubicBezTo>
                  <a:pt x="622" y="700"/>
                  <a:pt x="631" y="721"/>
                  <a:pt x="614" y="768"/>
                </a:cubicBezTo>
                <a:cubicBezTo>
                  <a:pt x="605" y="791"/>
                  <a:pt x="568" y="790"/>
                  <a:pt x="544" y="799"/>
                </a:cubicBezTo>
                <a:cubicBezTo>
                  <a:pt x="473" y="823"/>
                  <a:pt x="448" y="823"/>
                  <a:pt x="365" y="830"/>
                </a:cubicBezTo>
                <a:cubicBezTo>
                  <a:pt x="264" y="823"/>
                  <a:pt x="127" y="807"/>
                  <a:pt x="16" y="807"/>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370" name="TextBox 1"/>
          <p:cNvSpPr txBox="1">
            <a:spLocks noChangeArrowheads="1"/>
          </p:cNvSpPr>
          <p:nvPr/>
        </p:nvSpPr>
        <p:spPr bwMode="auto">
          <a:xfrm>
            <a:off x="6799263" y="5670550"/>
            <a:ext cx="181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a:solidFill>
                  <a:srgbClr val="003366"/>
                </a:solidFill>
                <a:latin typeface="Times" pitchFamily="2" charset="0"/>
                <a:ea typeface="MS PGothic" pitchFamily="34" charset="-128"/>
              </a:rPr>
              <a:t>Phil Daro, 2010</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67207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69698" name="Freeform 2"/>
          <p:cNvSpPr>
            <a:spLocks/>
          </p:cNvSpPr>
          <p:nvPr/>
        </p:nvSpPr>
        <p:spPr bwMode="auto">
          <a:xfrm>
            <a:off x="1600200" y="2590800"/>
            <a:ext cx="539750" cy="823913"/>
          </a:xfrm>
          <a:custGeom>
            <a:avLst/>
            <a:gdLst/>
            <a:ahLst/>
            <a:cxnLst>
              <a:cxn ang="0">
                <a:pos x="23" y="31"/>
              </a:cxn>
              <a:cxn ang="0">
                <a:pos x="132" y="0"/>
              </a:cxn>
              <a:cxn ang="0">
                <a:pos x="442" y="31"/>
              </a:cxn>
              <a:cxn ang="0">
                <a:pos x="520" y="226"/>
              </a:cxn>
              <a:cxn ang="0">
                <a:pos x="512" y="326"/>
              </a:cxn>
              <a:cxn ang="0">
                <a:pos x="396" y="451"/>
              </a:cxn>
              <a:cxn ang="0">
                <a:pos x="272" y="466"/>
              </a:cxn>
              <a:cxn ang="0">
                <a:pos x="481" y="490"/>
              </a:cxn>
              <a:cxn ang="0">
                <a:pos x="528" y="676"/>
              </a:cxn>
              <a:cxn ang="0">
                <a:pos x="442" y="924"/>
              </a:cxn>
              <a:cxn ang="0">
                <a:pos x="396" y="956"/>
              </a:cxn>
              <a:cxn ang="0">
                <a:pos x="225" y="924"/>
              </a:cxn>
              <a:cxn ang="0">
                <a:pos x="147" y="901"/>
              </a:cxn>
              <a:cxn ang="0">
                <a:pos x="93" y="917"/>
              </a:cxn>
              <a:cxn ang="0">
                <a:pos x="46" y="932"/>
              </a:cxn>
              <a:cxn ang="0">
                <a:pos x="0" y="948"/>
              </a:cxn>
            </a:cxnLst>
            <a:rect l="0" t="0" r="r" b="b"/>
            <a:pathLst>
              <a:path w="535" h="961">
                <a:moveTo>
                  <a:pt x="23" y="31"/>
                </a:moveTo>
                <a:cubicBezTo>
                  <a:pt x="61" y="5"/>
                  <a:pt x="83" y="6"/>
                  <a:pt x="132" y="0"/>
                </a:cubicBezTo>
                <a:cubicBezTo>
                  <a:pt x="298" y="11"/>
                  <a:pt x="324" y="13"/>
                  <a:pt x="442" y="31"/>
                </a:cubicBezTo>
                <a:cubicBezTo>
                  <a:pt x="500" y="89"/>
                  <a:pt x="501" y="150"/>
                  <a:pt x="520" y="226"/>
                </a:cubicBezTo>
                <a:cubicBezTo>
                  <a:pt x="517" y="259"/>
                  <a:pt x="516" y="292"/>
                  <a:pt x="512" y="326"/>
                </a:cubicBezTo>
                <a:cubicBezTo>
                  <a:pt x="506" y="368"/>
                  <a:pt x="440" y="441"/>
                  <a:pt x="396" y="451"/>
                </a:cubicBezTo>
                <a:cubicBezTo>
                  <a:pt x="355" y="459"/>
                  <a:pt x="313" y="461"/>
                  <a:pt x="272" y="466"/>
                </a:cubicBezTo>
                <a:cubicBezTo>
                  <a:pt x="339" y="470"/>
                  <a:pt x="415" y="467"/>
                  <a:pt x="481" y="490"/>
                </a:cubicBezTo>
                <a:cubicBezTo>
                  <a:pt x="527" y="558"/>
                  <a:pt x="519" y="589"/>
                  <a:pt x="528" y="676"/>
                </a:cubicBezTo>
                <a:cubicBezTo>
                  <a:pt x="519" y="804"/>
                  <a:pt x="535" y="846"/>
                  <a:pt x="442" y="924"/>
                </a:cubicBezTo>
                <a:cubicBezTo>
                  <a:pt x="400" y="958"/>
                  <a:pt x="438" y="941"/>
                  <a:pt x="396" y="956"/>
                </a:cubicBezTo>
                <a:cubicBezTo>
                  <a:pt x="231" y="945"/>
                  <a:pt x="313" y="961"/>
                  <a:pt x="225" y="924"/>
                </a:cubicBezTo>
                <a:cubicBezTo>
                  <a:pt x="200" y="913"/>
                  <a:pt x="147" y="901"/>
                  <a:pt x="147" y="901"/>
                </a:cubicBezTo>
                <a:cubicBezTo>
                  <a:pt x="96" y="914"/>
                  <a:pt x="135" y="903"/>
                  <a:pt x="93" y="917"/>
                </a:cubicBezTo>
                <a:cubicBezTo>
                  <a:pt x="77" y="922"/>
                  <a:pt x="46" y="932"/>
                  <a:pt x="46" y="932"/>
                </a:cubicBezTo>
                <a:cubicBezTo>
                  <a:pt x="16" y="952"/>
                  <a:pt x="32" y="948"/>
                  <a:pt x="0" y="948"/>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699" name="Line 3"/>
          <p:cNvSpPr>
            <a:spLocks noChangeShapeType="1"/>
          </p:cNvSpPr>
          <p:nvPr/>
        </p:nvSpPr>
        <p:spPr bwMode="auto">
          <a:xfrm>
            <a:off x="990600" y="3657600"/>
            <a:ext cx="205740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0" name="Freeform 4"/>
          <p:cNvSpPr>
            <a:spLocks/>
          </p:cNvSpPr>
          <p:nvPr/>
        </p:nvSpPr>
        <p:spPr bwMode="auto">
          <a:xfrm>
            <a:off x="1676400" y="3962400"/>
            <a:ext cx="838200" cy="1143000"/>
          </a:xfrm>
          <a:custGeom>
            <a:avLst/>
            <a:gdLst/>
            <a:ahLst/>
            <a:cxnLst>
              <a:cxn ang="0">
                <a:pos x="505" y="0"/>
              </a:cxn>
              <a:cxn ang="0">
                <a:pos x="404" y="100"/>
              </a:cxn>
              <a:cxn ang="0">
                <a:pos x="287" y="248"/>
              </a:cxn>
              <a:cxn ang="0">
                <a:pos x="210" y="326"/>
              </a:cxn>
              <a:cxn ang="0">
                <a:pos x="171" y="388"/>
              </a:cxn>
              <a:cxn ang="0">
                <a:pos x="117" y="458"/>
              </a:cxn>
              <a:cxn ang="0">
                <a:pos x="0" y="636"/>
              </a:cxn>
              <a:cxn ang="0">
                <a:pos x="792" y="667"/>
              </a:cxn>
              <a:cxn ang="0">
                <a:pos x="730" y="621"/>
              </a:cxn>
              <a:cxn ang="0">
                <a:pos x="551" y="636"/>
              </a:cxn>
              <a:cxn ang="0">
                <a:pos x="497" y="489"/>
              </a:cxn>
              <a:cxn ang="0">
                <a:pos x="520" y="295"/>
              </a:cxn>
              <a:cxn ang="0">
                <a:pos x="551" y="46"/>
              </a:cxn>
              <a:cxn ang="0">
                <a:pos x="520" y="7"/>
              </a:cxn>
              <a:cxn ang="0">
                <a:pos x="513" y="31"/>
              </a:cxn>
              <a:cxn ang="0">
                <a:pos x="513" y="466"/>
              </a:cxn>
              <a:cxn ang="0">
                <a:pos x="520" y="730"/>
              </a:cxn>
              <a:cxn ang="0">
                <a:pos x="536" y="792"/>
              </a:cxn>
              <a:cxn ang="0">
                <a:pos x="544" y="823"/>
              </a:cxn>
              <a:cxn ang="0">
                <a:pos x="544" y="924"/>
              </a:cxn>
              <a:cxn ang="0">
                <a:pos x="528" y="1180"/>
              </a:cxn>
            </a:cxnLst>
            <a:rect l="0" t="0" r="r" b="b"/>
            <a:pathLst>
              <a:path w="792" h="1180">
                <a:moveTo>
                  <a:pt x="505" y="0"/>
                </a:moveTo>
                <a:cubicBezTo>
                  <a:pt x="470" y="34"/>
                  <a:pt x="434" y="62"/>
                  <a:pt x="404" y="100"/>
                </a:cubicBezTo>
                <a:cubicBezTo>
                  <a:pt x="362" y="150"/>
                  <a:pt x="335" y="198"/>
                  <a:pt x="287" y="248"/>
                </a:cubicBezTo>
                <a:cubicBezTo>
                  <a:pt x="261" y="274"/>
                  <a:pt x="229" y="295"/>
                  <a:pt x="210" y="326"/>
                </a:cubicBezTo>
                <a:cubicBezTo>
                  <a:pt x="197" y="346"/>
                  <a:pt x="185" y="368"/>
                  <a:pt x="171" y="388"/>
                </a:cubicBezTo>
                <a:cubicBezTo>
                  <a:pt x="154" y="412"/>
                  <a:pt x="128" y="430"/>
                  <a:pt x="117" y="458"/>
                </a:cubicBezTo>
                <a:cubicBezTo>
                  <a:pt x="88" y="527"/>
                  <a:pt x="65" y="593"/>
                  <a:pt x="0" y="636"/>
                </a:cubicBezTo>
                <a:cubicBezTo>
                  <a:pt x="581" y="642"/>
                  <a:pt x="511" y="581"/>
                  <a:pt x="792" y="667"/>
                </a:cubicBezTo>
                <a:cubicBezTo>
                  <a:pt x="780" y="634"/>
                  <a:pt x="761" y="631"/>
                  <a:pt x="730" y="621"/>
                </a:cubicBezTo>
                <a:cubicBezTo>
                  <a:pt x="665" y="626"/>
                  <a:pt x="612" y="646"/>
                  <a:pt x="551" y="636"/>
                </a:cubicBezTo>
                <a:cubicBezTo>
                  <a:pt x="542" y="576"/>
                  <a:pt x="512" y="547"/>
                  <a:pt x="497" y="489"/>
                </a:cubicBezTo>
                <a:cubicBezTo>
                  <a:pt x="501" y="425"/>
                  <a:pt x="501" y="356"/>
                  <a:pt x="520" y="295"/>
                </a:cubicBezTo>
                <a:cubicBezTo>
                  <a:pt x="525" y="208"/>
                  <a:pt x="524" y="128"/>
                  <a:pt x="551" y="46"/>
                </a:cubicBezTo>
                <a:cubicBezTo>
                  <a:pt x="547" y="35"/>
                  <a:pt x="542" y="1"/>
                  <a:pt x="520" y="7"/>
                </a:cubicBezTo>
                <a:cubicBezTo>
                  <a:pt x="511" y="9"/>
                  <a:pt x="515" y="23"/>
                  <a:pt x="513" y="31"/>
                </a:cubicBezTo>
                <a:cubicBezTo>
                  <a:pt x="507" y="167"/>
                  <a:pt x="479" y="330"/>
                  <a:pt x="513" y="466"/>
                </a:cubicBezTo>
                <a:cubicBezTo>
                  <a:pt x="521" y="555"/>
                  <a:pt x="508" y="639"/>
                  <a:pt x="520" y="730"/>
                </a:cubicBezTo>
                <a:cubicBezTo>
                  <a:pt x="522" y="751"/>
                  <a:pt x="530" y="771"/>
                  <a:pt x="536" y="792"/>
                </a:cubicBezTo>
                <a:cubicBezTo>
                  <a:pt x="538" y="802"/>
                  <a:pt x="544" y="823"/>
                  <a:pt x="544" y="823"/>
                </a:cubicBezTo>
                <a:cubicBezTo>
                  <a:pt x="558" y="947"/>
                  <a:pt x="551" y="832"/>
                  <a:pt x="544" y="924"/>
                </a:cubicBezTo>
                <a:cubicBezTo>
                  <a:pt x="537" y="1009"/>
                  <a:pt x="528" y="1180"/>
                  <a:pt x="528" y="1180"/>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1" name="Line 5"/>
          <p:cNvSpPr>
            <a:spLocks noChangeShapeType="1"/>
          </p:cNvSpPr>
          <p:nvPr/>
        </p:nvSpPr>
        <p:spPr bwMode="auto">
          <a:xfrm>
            <a:off x="4038600" y="3200400"/>
            <a:ext cx="0" cy="9906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2" name="Line 6"/>
          <p:cNvSpPr>
            <a:spLocks noChangeShapeType="1"/>
          </p:cNvSpPr>
          <p:nvPr/>
        </p:nvSpPr>
        <p:spPr bwMode="auto">
          <a:xfrm>
            <a:off x="3581400" y="3657600"/>
            <a:ext cx="99060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3" name="Line 7"/>
          <p:cNvSpPr>
            <a:spLocks noChangeShapeType="1"/>
          </p:cNvSpPr>
          <p:nvPr/>
        </p:nvSpPr>
        <p:spPr bwMode="auto">
          <a:xfrm>
            <a:off x="5715000" y="2667000"/>
            <a:ext cx="0" cy="8382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4" name="Line 8"/>
          <p:cNvSpPr>
            <a:spLocks noChangeShapeType="1"/>
          </p:cNvSpPr>
          <p:nvPr/>
        </p:nvSpPr>
        <p:spPr bwMode="auto">
          <a:xfrm>
            <a:off x="5029200" y="3810000"/>
            <a:ext cx="175260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5" name="Freeform 9"/>
          <p:cNvSpPr>
            <a:spLocks/>
          </p:cNvSpPr>
          <p:nvPr/>
        </p:nvSpPr>
        <p:spPr bwMode="auto">
          <a:xfrm>
            <a:off x="5486400" y="4038600"/>
            <a:ext cx="838200" cy="936625"/>
          </a:xfrm>
          <a:custGeom>
            <a:avLst/>
            <a:gdLst/>
            <a:ahLst/>
            <a:cxnLst>
              <a:cxn ang="0">
                <a:pos x="0" y="14"/>
              </a:cxn>
              <a:cxn ang="0">
                <a:pos x="528" y="53"/>
              </a:cxn>
              <a:cxn ang="0">
                <a:pos x="552" y="69"/>
              </a:cxn>
              <a:cxn ang="0">
                <a:pos x="591" y="84"/>
              </a:cxn>
              <a:cxn ang="0">
                <a:pos x="653" y="131"/>
              </a:cxn>
              <a:cxn ang="0">
                <a:pos x="645" y="294"/>
              </a:cxn>
              <a:cxn ang="0">
                <a:pos x="614" y="341"/>
              </a:cxn>
              <a:cxn ang="0">
                <a:pos x="443" y="380"/>
              </a:cxn>
              <a:cxn ang="0">
                <a:pos x="350" y="403"/>
              </a:cxn>
              <a:cxn ang="0">
                <a:pos x="303" y="411"/>
              </a:cxn>
              <a:cxn ang="0">
                <a:pos x="357" y="403"/>
              </a:cxn>
              <a:cxn ang="0">
                <a:pos x="629" y="426"/>
              </a:cxn>
              <a:cxn ang="0">
                <a:pos x="614" y="659"/>
              </a:cxn>
              <a:cxn ang="0">
                <a:pos x="614" y="768"/>
              </a:cxn>
              <a:cxn ang="0">
                <a:pos x="544" y="799"/>
              </a:cxn>
              <a:cxn ang="0">
                <a:pos x="365" y="830"/>
              </a:cxn>
              <a:cxn ang="0">
                <a:pos x="16" y="807"/>
              </a:cxn>
            </a:cxnLst>
            <a:rect l="0" t="0" r="r" b="b"/>
            <a:pathLst>
              <a:path w="687" h="830">
                <a:moveTo>
                  <a:pt x="0" y="14"/>
                </a:moveTo>
                <a:cubicBezTo>
                  <a:pt x="182" y="0"/>
                  <a:pt x="355" y="0"/>
                  <a:pt x="528" y="53"/>
                </a:cubicBezTo>
                <a:cubicBezTo>
                  <a:pt x="536" y="58"/>
                  <a:pt x="543" y="64"/>
                  <a:pt x="552" y="69"/>
                </a:cubicBezTo>
                <a:cubicBezTo>
                  <a:pt x="564" y="75"/>
                  <a:pt x="579" y="76"/>
                  <a:pt x="591" y="84"/>
                </a:cubicBezTo>
                <a:cubicBezTo>
                  <a:pt x="613" y="97"/>
                  <a:pt x="653" y="131"/>
                  <a:pt x="653" y="131"/>
                </a:cubicBezTo>
                <a:cubicBezTo>
                  <a:pt x="687" y="183"/>
                  <a:pt x="671" y="241"/>
                  <a:pt x="645" y="294"/>
                </a:cubicBezTo>
                <a:cubicBezTo>
                  <a:pt x="634" y="315"/>
                  <a:pt x="641" y="327"/>
                  <a:pt x="614" y="341"/>
                </a:cubicBezTo>
                <a:cubicBezTo>
                  <a:pt x="584" y="355"/>
                  <a:pt x="476" y="375"/>
                  <a:pt x="443" y="380"/>
                </a:cubicBezTo>
                <a:cubicBezTo>
                  <a:pt x="412" y="389"/>
                  <a:pt x="380" y="395"/>
                  <a:pt x="350" y="403"/>
                </a:cubicBezTo>
                <a:cubicBezTo>
                  <a:pt x="334" y="406"/>
                  <a:pt x="303" y="411"/>
                  <a:pt x="303" y="411"/>
                </a:cubicBezTo>
                <a:cubicBezTo>
                  <a:pt x="303" y="411"/>
                  <a:pt x="339" y="405"/>
                  <a:pt x="357" y="403"/>
                </a:cubicBezTo>
                <a:cubicBezTo>
                  <a:pt x="510" y="408"/>
                  <a:pt x="524" y="403"/>
                  <a:pt x="629" y="426"/>
                </a:cubicBezTo>
                <a:cubicBezTo>
                  <a:pt x="656" y="503"/>
                  <a:pt x="640" y="582"/>
                  <a:pt x="614" y="659"/>
                </a:cubicBezTo>
                <a:cubicBezTo>
                  <a:pt x="622" y="700"/>
                  <a:pt x="631" y="721"/>
                  <a:pt x="614" y="768"/>
                </a:cubicBezTo>
                <a:cubicBezTo>
                  <a:pt x="605" y="791"/>
                  <a:pt x="568" y="790"/>
                  <a:pt x="544" y="799"/>
                </a:cubicBezTo>
                <a:cubicBezTo>
                  <a:pt x="473" y="823"/>
                  <a:pt x="448" y="823"/>
                  <a:pt x="365" y="830"/>
                </a:cubicBezTo>
                <a:cubicBezTo>
                  <a:pt x="264" y="823"/>
                  <a:pt x="127" y="807"/>
                  <a:pt x="16" y="807"/>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6" name="Freeform 10"/>
          <p:cNvSpPr>
            <a:spLocks/>
          </p:cNvSpPr>
          <p:nvPr/>
        </p:nvSpPr>
        <p:spPr bwMode="auto">
          <a:xfrm>
            <a:off x="1143000" y="1905000"/>
            <a:ext cx="6019800" cy="3429000"/>
          </a:xfrm>
          <a:custGeom>
            <a:avLst/>
            <a:gdLst/>
            <a:ahLst/>
            <a:cxnLst>
              <a:cxn ang="0">
                <a:pos x="96" y="55"/>
              </a:cxn>
              <a:cxn ang="0">
                <a:pos x="26" y="164"/>
              </a:cxn>
              <a:cxn ang="0">
                <a:pos x="3" y="312"/>
              </a:cxn>
              <a:cxn ang="0">
                <a:pos x="50" y="700"/>
              </a:cxn>
              <a:cxn ang="0">
                <a:pos x="57" y="746"/>
              </a:cxn>
              <a:cxn ang="0">
                <a:pos x="96" y="824"/>
              </a:cxn>
              <a:cxn ang="0">
                <a:pos x="151" y="995"/>
              </a:cxn>
              <a:cxn ang="0">
                <a:pos x="205" y="1088"/>
              </a:cxn>
              <a:cxn ang="0">
                <a:pos x="228" y="1150"/>
              </a:cxn>
              <a:cxn ang="0">
                <a:pos x="415" y="1399"/>
              </a:cxn>
              <a:cxn ang="0">
                <a:pos x="578" y="1865"/>
              </a:cxn>
              <a:cxn ang="0">
                <a:pos x="803" y="2160"/>
              </a:cxn>
              <a:cxn ang="0">
                <a:pos x="943" y="2339"/>
              </a:cxn>
              <a:cxn ang="0">
                <a:pos x="1098" y="2362"/>
              </a:cxn>
              <a:cxn ang="0">
                <a:pos x="1494" y="2533"/>
              </a:cxn>
              <a:cxn ang="0">
                <a:pos x="2030" y="2766"/>
              </a:cxn>
              <a:cxn ang="0">
                <a:pos x="2216" y="2836"/>
              </a:cxn>
              <a:cxn ang="0">
                <a:pos x="2830" y="3115"/>
              </a:cxn>
              <a:cxn ang="0">
                <a:pos x="3125" y="3224"/>
              </a:cxn>
              <a:cxn ang="0">
                <a:pos x="3692" y="3387"/>
              </a:cxn>
              <a:cxn ang="0">
                <a:pos x="3816" y="3426"/>
              </a:cxn>
              <a:cxn ang="0">
                <a:pos x="3987" y="3449"/>
              </a:cxn>
              <a:cxn ang="0">
                <a:pos x="4570" y="3255"/>
              </a:cxn>
              <a:cxn ang="0">
                <a:pos x="4267" y="2362"/>
              </a:cxn>
              <a:cxn ang="0">
                <a:pos x="3847" y="2059"/>
              </a:cxn>
              <a:cxn ang="0">
                <a:pos x="3622" y="1950"/>
              </a:cxn>
              <a:cxn ang="0">
                <a:pos x="3366" y="1764"/>
              </a:cxn>
              <a:cxn ang="0">
                <a:pos x="3024" y="1593"/>
              </a:cxn>
              <a:cxn ang="0">
                <a:pos x="2752" y="1484"/>
              </a:cxn>
              <a:cxn ang="0">
                <a:pos x="2574" y="1469"/>
              </a:cxn>
              <a:cxn ang="0">
                <a:pos x="2364" y="1368"/>
              </a:cxn>
              <a:cxn ang="0">
                <a:pos x="2038" y="1166"/>
              </a:cxn>
              <a:cxn ang="0">
                <a:pos x="1820" y="987"/>
              </a:cxn>
              <a:cxn ang="0">
                <a:pos x="1650" y="878"/>
              </a:cxn>
              <a:cxn ang="0">
                <a:pos x="1510" y="739"/>
              </a:cxn>
              <a:cxn ang="0">
                <a:pos x="1215" y="482"/>
              </a:cxn>
              <a:cxn ang="0">
                <a:pos x="1145" y="389"/>
              </a:cxn>
              <a:cxn ang="0">
                <a:pos x="1036" y="312"/>
              </a:cxn>
              <a:cxn ang="0">
                <a:pos x="834" y="117"/>
              </a:cxn>
              <a:cxn ang="0">
                <a:pos x="725" y="47"/>
              </a:cxn>
              <a:cxn ang="0">
                <a:pos x="593" y="40"/>
              </a:cxn>
              <a:cxn ang="0">
                <a:pos x="384" y="1"/>
              </a:cxn>
              <a:cxn ang="0">
                <a:pos x="244" y="24"/>
              </a:cxn>
              <a:cxn ang="0">
                <a:pos x="166" y="71"/>
              </a:cxn>
              <a:cxn ang="0">
                <a:pos x="96" y="55"/>
              </a:cxn>
            </a:cxnLst>
            <a:rect l="0" t="0" r="r" b="b"/>
            <a:pathLst>
              <a:path w="4628" h="3449">
                <a:moveTo>
                  <a:pt x="96" y="55"/>
                </a:moveTo>
                <a:cubicBezTo>
                  <a:pt x="65" y="86"/>
                  <a:pt x="46" y="125"/>
                  <a:pt x="26" y="164"/>
                </a:cubicBezTo>
                <a:cubicBezTo>
                  <a:pt x="14" y="215"/>
                  <a:pt x="8" y="256"/>
                  <a:pt x="3" y="312"/>
                </a:cubicBezTo>
                <a:cubicBezTo>
                  <a:pt x="8" y="439"/>
                  <a:pt x="0" y="579"/>
                  <a:pt x="50" y="700"/>
                </a:cubicBezTo>
                <a:cubicBezTo>
                  <a:pt x="52" y="715"/>
                  <a:pt x="51" y="731"/>
                  <a:pt x="57" y="746"/>
                </a:cubicBezTo>
                <a:cubicBezTo>
                  <a:pt x="67" y="773"/>
                  <a:pt x="88" y="795"/>
                  <a:pt x="96" y="824"/>
                </a:cubicBezTo>
                <a:cubicBezTo>
                  <a:pt x="110" y="881"/>
                  <a:pt x="127" y="940"/>
                  <a:pt x="151" y="995"/>
                </a:cubicBezTo>
                <a:cubicBezTo>
                  <a:pt x="164" y="1027"/>
                  <a:pt x="190" y="1056"/>
                  <a:pt x="205" y="1088"/>
                </a:cubicBezTo>
                <a:cubicBezTo>
                  <a:pt x="214" y="1108"/>
                  <a:pt x="217" y="1130"/>
                  <a:pt x="228" y="1150"/>
                </a:cubicBezTo>
                <a:cubicBezTo>
                  <a:pt x="279" y="1244"/>
                  <a:pt x="350" y="1315"/>
                  <a:pt x="415" y="1399"/>
                </a:cubicBezTo>
                <a:cubicBezTo>
                  <a:pt x="448" y="1568"/>
                  <a:pt x="495" y="1710"/>
                  <a:pt x="578" y="1865"/>
                </a:cubicBezTo>
                <a:cubicBezTo>
                  <a:pt x="622" y="1948"/>
                  <a:pt x="768" y="2118"/>
                  <a:pt x="803" y="2160"/>
                </a:cubicBezTo>
                <a:cubicBezTo>
                  <a:pt x="850" y="2218"/>
                  <a:pt x="887" y="2287"/>
                  <a:pt x="943" y="2339"/>
                </a:cubicBezTo>
                <a:cubicBezTo>
                  <a:pt x="962" y="2356"/>
                  <a:pt x="1084" y="2360"/>
                  <a:pt x="1098" y="2362"/>
                </a:cubicBezTo>
                <a:cubicBezTo>
                  <a:pt x="1233" y="2414"/>
                  <a:pt x="1366" y="2458"/>
                  <a:pt x="1494" y="2533"/>
                </a:cubicBezTo>
                <a:cubicBezTo>
                  <a:pt x="1667" y="2634"/>
                  <a:pt x="1826" y="2746"/>
                  <a:pt x="2030" y="2766"/>
                </a:cubicBezTo>
                <a:cubicBezTo>
                  <a:pt x="2089" y="2795"/>
                  <a:pt x="2157" y="2805"/>
                  <a:pt x="2216" y="2836"/>
                </a:cubicBezTo>
                <a:cubicBezTo>
                  <a:pt x="2417" y="2939"/>
                  <a:pt x="2610" y="3054"/>
                  <a:pt x="2830" y="3115"/>
                </a:cubicBezTo>
                <a:cubicBezTo>
                  <a:pt x="2919" y="3168"/>
                  <a:pt x="3026" y="3189"/>
                  <a:pt x="3125" y="3224"/>
                </a:cubicBezTo>
                <a:cubicBezTo>
                  <a:pt x="3318" y="3292"/>
                  <a:pt x="3487" y="3371"/>
                  <a:pt x="3692" y="3387"/>
                </a:cubicBezTo>
                <a:cubicBezTo>
                  <a:pt x="3695" y="3388"/>
                  <a:pt x="3803" y="3424"/>
                  <a:pt x="3816" y="3426"/>
                </a:cubicBezTo>
                <a:cubicBezTo>
                  <a:pt x="3873" y="3433"/>
                  <a:pt x="3987" y="3449"/>
                  <a:pt x="3987" y="3449"/>
                </a:cubicBezTo>
                <a:cubicBezTo>
                  <a:pt x="4223" y="3427"/>
                  <a:pt x="4415" y="3441"/>
                  <a:pt x="4570" y="3255"/>
                </a:cubicBezTo>
                <a:cubicBezTo>
                  <a:pt x="4561" y="2954"/>
                  <a:pt x="4628" y="2487"/>
                  <a:pt x="4267" y="2362"/>
                </a:cubicBezTo>
                <a:cubicBezTo>
                  <a:pt x="4131" y="2254"/>
                  <a:pt x="3996" y="2151"/>
                  <a:pt x="3847" y="2059"/>
                </a:cubicBezTo>
                <a:cubicBezTo>
                  <a:pt x="3775" y="2015"/>
                  <a:pt x="3689" y="1997"/>
                  <a:pt x="3622" y="1950"/>
                </a:cubicBezTo>
                <a:cubicBezTo>
                  <a:pt x="3539" y="1892"/>
                  <a:pt x="3454" y="1813"/>
                  <a:pt x="3366" y="1764"/>
                </a:cubicBezTo>
                <a:cubicBezTo>
                  <a:pt x="3254" y="1701"/>
                  <a:pt x="3140" y="1643"/>
                  <a:pt x="3024" y="1593"/>
                </a:cubicBezTo>
                <a:cubicBezTo>
                  <a:pt x="2980" y="1574"/>
                  <a:pt x="2791" y="1489"/>
                  <a:pt x="2752" y="1484"/>
                </a:cubicBezTo>
                <a:cubicBezTo>
                  <a:pt x="2651" y="1471"/>
                  <a:pt x="2710" y="1477"/>
                  <a:pt x="2574" y="1469"/>
                </a:cubicBezTo>
                <a:cubicBezTo>
                  <a:pt x="2506" y="1427"/>
                  <a:pt x="2431" y="1406"/>
                  <a:pt x="2364" y="1368"/>
                </a:cubicBezTo>
                <a:cubicBezTo>
                  <a:pt x="2253" y="1304"/>
                  <a:pt x="2141" y="1240"/>
                  <a:pt x="2038" y="1166"/>
                </a:cubicBezTo>
                <a:cubicBezTo>
                  <a:pt x="1961" y="1111"/>
                  <a:pt x="1896" y="1041"/>
                  <a:pt x="1820" y="987"/>
                </a:cubicBezTo>
                <a:cubicBezTo>
                  <a:pt x="1744" y="933"/>
                  <a:pt x="1716" y="919"/>
                  <a:pt x="1650" y="878"/>
                </a:cubicBezTo>
                <a:cubicBezTo>
                  <a:pt x="1512" y="705"/>
                  <a:pt x="1692" y="921"/>
                  <a:pt x="1510" y="739"/>
                </a:cubicBezTo>
                <a:cubicBezTo>
                  <a:pt x="1420" y="649"/>
                  <a:pt x="1329" y="540"/>
                  <a:pt x="1215" y="482"/>
                </a:cubicBezTo>
                <a:cubicBezTo>
                  <a:pt x="1200" y="460"/>
                  <a:pt x="1173" y="409"/>
                  <a:pt x="1145" y="389"/>
                </a:cubicBezTo>
                <a:cubicBezTo>
                  <a:pt x="1091" y="349"/>
                  <a:pt x="1095" y="377"/>
                  <a:pt x="1036" y="312"/>
                </a:cubicBezTo>
                <a:cubicBezTo>
                  <a:pt x="929" y="195"/>
                  <a:pt x="974" y="237"/>
                  <a:pt x="834" y="117"/>
                </a:cubicBezTo>
                <a:cubicBezTo>
                  <a:pt x="807" y="94"/>
                  <a:pt x="759" y="51"/>
                  <a:pt x="725" y="47"/>
                </a:cubicBezTo>
                <a:cubicBezTo>
                  <a:pt x="681" y="40"/>
                  <a:pt x="637" y="42"/>
                  <a:pt x="593" y="40"/>
                </a:cubicBezTo>
                <a:cubicBezTo>
                  <a:pt x="523" y="15"/>
                  <a:pt x="457" y="7"/>
                  <a:pt x="384" y="1"/>
                </a:cubicBezTo>
                <a:cubicBezTo>
                  <a:pt x="337" y="7"/>
                  <a:pt x="285" y="0"/>
                  <a:pt x="244" y="24"/>
                </a:cubicBezTo>
                <a:cubicBezTo>
                  <a:pt x="217" y="39"/>
                  <a:pt x="197" y="65"/>
                  <a:pt x="166" y="71"/>
                </a:cubicBezTo>
                <a:cubicBezTo>
                  <a:pt x="77" y="84"/>
                  <a:pt x="80" y="102"/>
                  <a:pt x="96" y="55"/>
                </a:cubicBezTo>
                <a:close/>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7" name="Freeform 11"/>
          <p:cNvSpPr>
            <a:spLocks/>
          </p:cNvSpPr>
          <p:nvPr/>
        </p:nvSpPr>
        <p:spPr bwMode="auto">
          <a:xfrm>
            <a:off x="838200" y="2286000"/>
            <a:ext cx="6096000" cy="3048000"/>
          </a:xfrm>
          <a:custGeom>
            <a:avLst/>
            <a:gdLst/>
            <a:ahLst/>
            <a:cxnLst>
              <a:cxn ang="0">
                <a:pos x="40" y="3032"/>
              </a:cxn>
              <a:cxn ang="0">
                <a:pos x="1" y="2815"/>
              </a:cxn>
              <a:cxn ang="0">
                <a:pos x="9" y="2590"/>
              </a:cxn>
              <a:cxn ang="0">
                <a:pos x="250" y="2194"/>
              </a:cxn>
              <a:cxn ang="0">
                <a:pos x="506" y="1945"/>
              </a:cxn>
              <a:cxn ang="0">
                <a:pos x="832" y="1658"/>
              </a:cxn>
              <a:cxn ang="0">
                <a:pos x="1291" y="1301"/>
              </a:cxn>
              <a:cxn ang="0">
                <a:pos x="1632" y="1060"/>
              </a:cxn>
              <a:cxn ang="0">
                <a:pos x="1834" y="897"/>
              </a:cxn>
              <a:cxn ang="0">
                <a:pos x="2075" y="703"/>
              </a:cxn>
              <a:cxn ang="0">
                <a:pos x="2440" y="485"/>
              </a:cxn>
              <a:cxn ang="0">
                <a:pos x="2596" y="400"/>
              </a:cxn>
              <a:cxn ang="0">
                <a:pos x="2774" y="314"/>
              </a:cxn>
              <a:cxn ang="0">
                <a:pos x="2953" y="237"/>
              </a:cxn>
              <a:cxn ang="0">
                <a:pos x="3162" y="159"/>
              </a:cxn>
              <a:cxn ang="0">
                <a:pos x="3364" y="73"/>
              </a:cxn>
              <a:cxn ang="0">
                <a:pos x="3644" y="27"/>
              </a:cxn>
              <a:cxn ang="0">
                <a:pos x="3799" y="4"/>
              </a:cxn>
              <a:cxn ang="0">
                <a:pos x="3893" y="19"/>
              </a:cxn>
              <a:cxn ang="0">
                <a:pos x="3947" y="66"/>
              </a:cxn>
              <a:cxn ang="0">
                <a:pos x="4063" y="81"/>
              </a:cxn>
              <a:cxn ang="0">
                <a:pos x="4227" y="237"/>
              </a:cxn>
              <a:cxn ang="0">
                <a:pos x="4281" y="462"/>
              </a:cxn>
              <a:cxn ang="0">
                <a:pos x="4258" y="804"/>
              </a:cxn>
              <a:cxn ang="0">
                <a:pos x="4095" y="1184"/>
              </a:cxn>
              <a:cxn ang="0">
                <a:pos x="3745" y="1704"/>
              </a:cxn>
              <a:cxn ang="0">
                <a:pos x="3450" y="1953"/>
              </a:cxn>
              <a:cxn ang="0">
                <a:pos x="3077" y="2318"/>
              </a:cxn>
              <a:cxn ang="0">
                <a:pos x="2766" y="2520"/>
              </a:cxn>
              <a:cxn ang="0">
                <a:pos x="2510" y="2636"/>
              </a:cxn>
              <a:cxn ang="0">
                <a:pos x="2254" y="2807"/>
              </a:cxn>
              <a:cxn ang="0">
                <a:pos x="1671" y="2947"/>
              </a:cxn>
              <a:cxn ang="0">
                <a:pos x="1594" y="3009"/>
              </a:cxn>
              <a:cxn ang="0">
                <a:pos x="1431" y="3071"/>
              </a:cxn>
              <a:cxn ang="0">
                <a:pos x="1229" y="3133"/>
              </a:cxn>
              <a:cxn ang="0">
                <a:pos x="1034" y="3157"/>
              </a:cxn>
              <a:cxn ang="0">
                <a:pos x="778" y="3196"/>
              </a:cxn>
              <a:cxn ang="0">
                <a:pos x="242" y="3188"/>
              </a:cxn>
              <a:cxn ang="0">
                <a:pos x="64" y="3095"/>
              </a:cxn>
              <a:cxn ang="0">
                <a:pos x="40" y="3032"/>
              </a:cxn>
            </a:cxnLst>
            <a:rect l="0" t="0" r="r" b="b"/>
            <a:pathLst>
              <a:path w="4281" h="3196">
                <a:moveTo>
                  <a:pt x="40" y="3032"/>
                </a:moveTo>
                <a:cubicBezTo>
                  <a:pt x="18" y="2961"/>
                  <a:pt x="10" y="2887"/>
                  <a:pt x="1" y="2815"/>
                </a:cubicBezTo>
                <a:cubicBezTo>
                  <a:pt x="3" y="2740"/>
                  <a:pt x="0" y="2664"/>
                  <a:pt x="9" y="2590"/>
                </a:cubicBezTo>
                <a:cubicBezTo>
                  <a:pt x="22" y="2466"/>
                  <a:pt x="173" y="2290"/>
                  <a:pt x="250" y="2194"/>
                </a:cubicBezTo>
                <a:cubicBezTo>
                  <a:pt x="320" y="2105"/>
                  <a:pt x="386" y="1975"/>
                  <a:pt x="506" y="1945"/>
                </a:cubicBezTo>
                <a:cubicBezTo>
                  <a:pt x="569" y="1821"/>
                  <a:pt x="734" y="1741"/>
                  <a:pt x="832" y="1658"/>
                </a:cubicBezTo>
                <a:cubicBezTo>
                  <a:pt x="979" y="1532"/>
                  <a:pt x="1132" y="1412"/>
                  <a:pt x="1291" y="1301"/>
                </a:cubicBezTo>
                <a:cubicBezTo>
                  <a:pt x="1404" y="1220"/>
                  <a:pt x="1528" y="1153"/>
                  <a:pt x="1632" y="1060"/>
                </a:cubicBezTo>
                <a:cubicBezTo>
                  <a:pt x="1695" y="1002"/>
                  <a:pt x="1762" y="943"/>
                  <a:pt x="1834" y="897"/>
                </a:cubicBezTo>
                <a:cubicBezTo>
                  <a:pt x="1856" y="809"/>
                  <a:pt x="2018" y="737"/>
                  <a:pt x="2075" y="703"/>
                </a:cubicBezTo>
                <a:cubicBezTo>
                  <a:pt x="2196" y="628"/>
                  <a:pt x="2316" y="555"/>
                  <a:pt x="2440" y="485"/>
                </a:cubicBezTo>
                <a:cubicBezTo>
                  <a:pt x="2491" y="455"/>
                  <a:pt x="2546" y="433"/>
                  <a:pt x="2596" y="400"/>
                </a:cubicBezTo>
                <a:cubicBezTo>
                  <a:pt x="2651" y="362"/>
                  <a:pt x="2708" y="330"/>
                  <a:pt x="2774" y="314"/>
                </a:cubicBezTo>
                <a:cubicBezTo>
                  <a:pt x="2832" y="279"/>
                  <a:pt x="2890" y="263"/>
                  <a:pt x="2953" y="237"/>
                </a:cubicBezTo>
                <a:cubicBezTo>
                  <a:pt x="3021" y="207"/>
                  <a:pt x="3088" y="174"/>
                  <a:pt x="3162" y="159"/>
                </a:cubicBezTo>
                <a:cubicBezTo>
                  <a:pt x="3225" y="121"/>
                  <a:pt x="3291" y="85"/>
                  <a:pt x="3364" y="73"/>
                </a:cubicBezTo>
                <a:cubicBezTo>
                  <a:pt x="3452" y="38"/>
                  <a:pt x="3550" y="37"/>
                  <a:pt x="3644" y="27"/>
                </a:cubicBezTo>
                <a:cubicBezTo>
                  <a:pt x="3696" y="21"/>
                  <a:pt x="3746" y="9"/>
                  <a:pt x="3799" y="4"/>
                </a:cubicBezTo>
                <a:cubicBezTo>
                  <a:pt x="3830" y="7"/>
                  <a:pt x="3867" y="0"/>
                  <a:pt x="3893" y="19"/>
                </a:cubicBezTo>
                <a:cubicBezTo>
                  <a:pt x="3899" y="23"/>
                  <a:pt x="3931" y="62"/>
                  <a:pt x="3947" y="66"/>
                </a:cubicBezTo>
                <a:cubicBezTo>
                  <a:pt x="3985" y="74"/>
                  <a:pt x="4063" y="81"/>
                  <a:pt x="4063" y="81"/>
                </a:cubicBezTo>
                <a:cubicBezTo>
                  <a:pt x="4126" y="123"/>
                  <a:pt x="4189" y="168"/>
                  <a:pt x="4227" y="237"/>
                </a:cubicBezTo>
                <a:cubicBezTo>
                  <a:pt x="4262" y="301"/>
                  <a:pt x="4268" y="390"/>
                  <a:pt x="4281" y="462"/>
                </a:cubicBezTo>
                <a:cubicBezTo>
                  <a:pt x="4274" y="576"/>
                  <a:pt x="4280" y="691"/>
                  <a:pt x="4258" y="804"/>
                </a:cubicBezTo>
                <a:cubicBezTo>
                  <a:pt x="4233" y="929"/>
                  <a:pt x="4155" y="1072"/>
                  <a:pt x="4095" y="1184"/>
                </a:cubicBezTo>
                <a:cubicBezTo>
                  <a:pt x="3965" y="1421"/>
                  <a:pt x="3920" y="1507"/>
                  <a:pt x="3745" y="1704"/>
                </a:cubicBezTo>
                <a:cubicBezTo>
                  <a:pt x="3656" y="1803"/>
                  <a:pt x="3576" y="1906"/>
                  <a:pt x="3450" y="1953"/>
                </a:cubicBezTo>
                <a:cubicBezTo>
                  <a:pt x="3327" y="2075"/>
                  <a:pt x="3208" y="2203"/>
                  <a:pt x="3077" y="2318"/>
                </a:cubicBezTo>
                <a:cubicBezTo>
                  <a:pt x="2981" y="2401"/>
                  <a:pt x="2872" y="2454"/>
                  <a:pt x="2766" y="2520"/>
                </a:cubicBezTo>
                <a:cubicBezTo>
                  <a:pt x="2681" y="2572"/>
                  <a:pt x="2610" y="2621"/>
                  <a:pt x="2510" y="2636"/>
                </a:cubicBezTo>
                <a:cubicBezTo>
                  <a:pt x="2425" y="2696"/>
                  <a:pt x="2350" y="2764"/>
                  <a:pt x="2254" y="2807"/>
                </a:cubicBezTo>
                <a:cubicBezTo>
                  <a:pt x="2060" y="2892"/>
                  <a:pt x="1874" y="2905"/>
                  <a:pt x="1671" y="2947"/>
                </a:cubicBezTo>
                <a:cubicBezTo>
                  <a:pt x="1644" y="2966"/>
                  <a:pt x="1621" y="2990"/>
                  <a:pt x="1594" y="3009"/>
                </a:cubicBezTo>
                <a:cubicBezTo>
                  <a:pt x="1545" y="3040"/>
                  <a:pt x="1484" y="3054"/>
                  <a:pt x="1431" y="3071"/>
                </a:cubicBezTo>
                <a:cubicBezTo>
                  <a:pt x="1363" y="3091"/>
                  <a:pt x="1299" y="3121"/>
                  <a:pt x="1229" y="3133"/>
                </a:cubicBezTo>
                <a:cubicBezTo>
                  <a:pt x="1151" y="3145"/>
                  <a:pt x="1105" y="3147"/>
                  <a:pt x="1034" y="3157"/>
                </a:cubicBezTo>
                <a:cubicBezTo>
                  <a:pt x="947" y="3168"/>
                  <a:pt x="865" y="3188"/>
                  <a:pt x="778" y="3196"/>
                </a:cubicBezTo>
                <a:cubicBezTo>
                  <a:pt x="599" y="3193"/>
                  <a:pt x="420" y="3193"/>
                  <a:pt x="242" y="3188"/>
                </a:cubicBezTo>
                <a:cubicBezTo>
                  <a:pt x="206" y="3186"/>
                  <a:pt x="116" y="3111"/>
                  <a:pt x="64" y="3095"/>
                </a:cubicBezTo>
                <a:cubicBezTo>
                  <a:pt x="33" y="3074"/>
                  <a:pt x="29" y="3067"/>
                  <a:pt x="40" y="3032"/>
                </a:cubicBezTo>
                <a:close/>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8" name="Freeform 12"/>
          <p:cNvSpPr>
            <a:spLocks/>
          </p:cNvSpPr>
          <p:nvPr/>
        </p:nvSpPr>
        <p:spPr bwMode="auto">
          <a:xfrm>
            <a:off x="3276600" y="1752600"/>
            <a:ext cx="1676400" cy="4114800"/>
          </a:xfrm>
          <a:custGeom>
            <a:avLst/>
            <a:gdLst/>
            <a:ahLst/>
            <a:cxnLst>
              <a:cxn ang="0">
                <a:pos x="47" y="763"/>
              </a:cxn>
              <a:cxn ang="0">
                <a:pos x="101" y="461"/>
              </a:cxn>
              <a:cxn ang="0">
                <a:pos x="311" y="243"/>
              </a:cxn>
              <a:cxn ang="0">
                <a:pos x="443" y="165"/>
              </a:cxn>
              <a:cxn ang="0">
                <a:pos x="520" y="103"/>
              </a:cxn>
              <a:cxn ang="0">
                <a:pos x="544" y="88"/>
              </a:cxn>
              <a:cxn ang="0">
                <a:pos x="559" y="64"/>
              </a:cxn>
              <a:cxn ang="0">
                <a:pos x="582" y="57"/>
              </a:cxn>
              <a:cxn ang="0">
                <a:pos x="536" y="64"/>
              </a:cxn>
              <a:cxn ang="0">
                <a:pos x="513" y="88"/>
              </a:cxn>
              <a:cxn ang="0">
                <a:pos x="528" y="64"/>
              </a:cxn>
              <a:cxn ang="0">
                <a:pos x="559" y="49"/>
              </a:cxn>
              <a:cxn ang="0">
                <a:pos x="621" y="18"/>
              </a:cxn>
              <a:cxn ang="0">
                <a:pos x="683" y="2"/>
              </a:cxn>
              <a:cxn ang="0">
                <a:pos x="932" y="119"/>
              </a:cxn>
              <a:cxn ang="0">
                <a:pos x="963" y="204"/>
              </a:cxn>
              <a:cxn ang="0">
                <a:pos x="1017" y="329"/>
              </a:cxn>
              <a:cxn ang="0">
                <a:pos x="1118" y="631"/>
              </a:cxn>
              <a:cxn ang="0">
                <a:pos x="1134" y="701"/>
              </a:cxn>
              <a:cxn ang="0">
                <a:pos x="1165" y="795"/>
              </a:cxn>
              <a:cxn ang="0">
                <a:pos x="1219" y="1066"/>
              </a:cxn>
              <a:cxn ang="0">
                <a:pos x="1281" y="1330"/>
              </a:cxn>
              <a:cxn ang="0">
                <a:pos x="1359" y="1796"/>
              </a:cxn>
              <a:cxn ang="0">
                <a:pos x="1375" y="2651"/>
              </a:cxn>
              <a:cxn ang="0">
                <a:pos x="1344" y="2946"/>
              </a:cxn>
              <a:cxn ang="0">
                <a:pos x="1250" y="3536"/>
              </a:cxn>
              <a:cxn ang="0">
                <a:pos x="1157" y="3707"/>
              </a:cxn>
              <a:cxn ang="0">
                <a:pos x="901" y="3839"/>
              </a:cxn>
              <a:cxn ang="0">
                <a:pos x="769" y="3862"/>
              </a:cxn>
              <a:cxn ang="0">
                <a:pos x="481" y="3831"/>
              </a:cxn>
              <a:cxn ang="0">
                <a:pos x="318" y="3520"/>
              </a:cxn>
              <a:cxn ang="0">
                <a:pos x="311" y="3109"/>
              </a:cxn>
              <a:cxn ang="0">
                <a:pos x="202" y="2977"/>
              </a:cxn>
              <a:cxn ang="0">
                <a:pos x="62" y="2418"/>
              </a:cxn>
              <a:cxn ang="0">
                <a:pos x="116" y="1913"/>
              </a:cxn>
              <a:cxn ang="0">
                <a:pos x="31" y="1276"/>
              </a:cxn>
              <a:cxn ang="0">
                <a:pos x="0" y="973"/>
              </a:cxn>
              <a:cxn ang="0">
                <a:pos x="23" y="732"/>
              </a:cxn>
              <a:cxn ang="0">
                <a:pos x="39" y="639"/>
              </a:cxn>
              <a:cxn ang="0">
                <a:pos x="93" y="600"/>
              </a:cxn>
            </a:cxnLst>
            <a:rect l="0" t="0" r="r" b="b"/>
            <a:pathLst>
              <a:path w="1395" h="3862">
                <a:moveTo>
                  <a:pt x="47" y="763"/>
                </a:moveTo>
                <a:cubicBezTo>
                  <a:pt x="53" y="681"/>
                  <a:pt x="44" y="541"/>
                  <a:pt x="101" y="461"/>
                </a:cubicBezTo>
                <a:cubicBezTo>
                  <a:pt x="155" y="382"/>
                  <a:pt x="236" y="302"/>
                  <a:pt x="311" y="243"/>
                </a:cubicBezTo>
                <a:cubicBezTo>
                  <a:pt x="432" y="145"/>
                  <a:pt x="327" y="242"/>
                  <a:pt x="443" y="165"/>
                </a:cubicBezTo>
                <a:cubicBezTo>
                  <a:pt x="470" y="146"/>
                  <a:pt x="492" y="120"/>
                  <a:pt x="520" y="103"/>
                </a:cubicBezTo>
                <a:cubicBezTo>
                  <a:pt x="528" y="98"/>
                  <a:pt x="536" y="93"/>
                  <a:pt x="544" y="88"/>
                </a:cubicBezTo>
                <a:cubicBezTo>
                  <a:pt x="549" y="80"/>
                  <a:pt x="551" y="69"/>
                  <a:pt x="559" y="64"/>
                </a:cubicBezTo>
                <a:cubicBezTo>
                  <a:pt x="565" y="58"/>
                  <a:pt x="590" y="57"/>
                  <a:pt x="582" y="57"/>
                </a:cubicBezTo>
                <a:cubicBezTo>
                  <a:pt x="566" y="57"/>
                  <a:pt x="551" y="61"/>
                  <a:pt x="536" y="64"/>
                </a:cubicBezTo>
                <a:cubicBezTo>
                  <a:pt x="528" y="72"/>
                  <a:pt x="524" y="88"/>
                  <a:pt x="513" y="88"/>
                </a:cubicBezTo>
                <a:cubicBezTo>
                  <a:pt x="503" y="88"/>
                  <a:pt x="520" y="70"/>
                  <a:pt x="528" y="64"/>
                </a:cubicBezTo>
                <a:cubicBezTo>
                  <a:pt x="536" y="56"/>
                  <a:pt x="548" y="53"/>
                  <a:pt x="559" y="49"/>
                </a:cubicBezTo>
                <a:cubicBezTo>
                  <a:pt x="580" y="39"/>
                  <a:pt x="599" y="26"/>
                  <a:pt x="621" y="18"/>
                </a:cubicBezTo>
                <a:cubicBezTo>
                  <a:pt x="640" y="10"/>
                  <a:pt x="662" y="9"/>
                  <a:pt x="683" y="2"/>
                </a:cubicBezTo>
                <a:cubicBezTo>
                  <a:pt x="804" y="8"/>
                  <a:pt x="874" y="0"/>
                  <a:pt x="932" y="119"/>
                </a:cubicBezTo>
                <a:cubicBezTo>
                  <a:pt x="945" y="147"/>
                  <a:pt x="951" y="174"/>
                  <a:pt x="963" y="204"/>
                </a:cubicBezTo>
                <a:cubicBezTo>
                  <a:pt x="979" y="246"/>
                  <a:pt x="1017" y="329"/>
                  <a:pt x="1017" y="329"/>
                </a:cubicBezTo>
                <a:cubicBezTo>
                  <a:pt x="1036" y="443"/>
                  <a:pt x="1083" y="521"/>
                  <a:pt x="1118" y="631"/>
                </a:cubicBezTo>
                <a:cubicBezTo>
                  <a:pt x="1125" y="653"/>
                  <a:pt x="1127" y="677"/>
                  <a:pt x="1134" y="701"/>
                </a:cubicBezTo>
                <a:cubicBezTo>
                  <a:pt x="1143" y="732"/>
                  <a:pt x="1154" y="763"/>
                  <a:pt x="1165" y="795"/>
                </a:cubicBezTo>
                <a:cubicBezTo>
                  <a:pt x="1176" y="911"/>
                  <a:pt x="1180" y="968"/>
                  <a:pt x="1219" y="1066"/>
                </a:cubicBezTo>
                <a:cubicBezTo>
                  <a:pt x="1234" y="1155"/>
                  <a:pt x="1267" y="1240"/>
                  <a:pt x="1281" y="1330"/>
                </a:cubicBezTo>
                <a:cubicBezTo>
                  <a:pt x="1302" y="1474"/>
                  <a:pt x="1304" y="1657"/>
                  <a:pt x="1359" y="1796"/>
                </a:cubicBezTo>
                <a:cubicBezTo>
                  <a:pt x="1360" y="1860"/>
                  <a:pt x="1375" y="2612"/>
                  <a:pt x="1375" y="2651"/>
                </a:cubicBezTo>
                <a:cubicBezTo>
                  <a:pt x="1372" y="2897"/>
                  <a:pt x="1395" y="2839"/>
                  <a:pt x="1344" y="2946"/>
                </a:cubicBezTo>
                <a:cubicBezTo>
                  <a:pt x="1328" y="3115"/>
                  <a:pt x="1325" y="3386"/>
                  <a:pt x="1250" y="3536"/>
                </a:cubicBezTo>
                <a:cubicBezTo>
                  <a:pt x="1220" y="3593"/>
                  <a:pt x="1212" y="3668"/>
                  <a:pt x="1157" y="3707"/>
                </a:cubicBezTo>
                <a:cubicBezTo>
                  <a:pt x="1103" y="3788"/>
                  <a:pt x="993" y="3827"/>
                  <a:pt x="901" y="3839"/>
                </a:cubicBezTo>
                <a:cubicBezTo>
                  <a:pt x="858" y="3853"/>
                  <a:pt x="813" y="3856"/>
                  <a:pt x="769" y="3862"/>
                </a:cubicBezTo>
                <a:cubicBezTo>
                  <a:pt x="647" y="3856"/>
                  <a:pt x="585" y="3852"/>
                  <a:pt x="481" y="3831"/>
                </a:cubicBezTo>
                <a:cubicBezTo>
                  <a:pt x="398" y="3748"/>
                  <a:pt x="318" y="3520"/>
                  <a:pt x="318" y="3520"/>
                </a:cubicBezTo>
                <a:cubicBezTo>
                  <a:pt x="295" y="3375"/>
                  <a:pt x="306" y="3271"/>
                  <a:pt x="311" y="3109"/>
                </a:cubicBezTo>
                <a:cubicBezTo>
                  <a:pt x="286" y="3081"/>
                  <a:pt x="220" y="3013"/>
                  <a:pt x="202" y="2977"/>
                </a:cubicBezTo>
                <a:cubicBezTo>
                  <a:pt x="122" y="2824"/>
                  <a:pt x="86" y="2584"/>
                  <a:pt x="62" y="2418"/>
                </a:cubicBezTo>
                <a:cubicBezTo>
                  <a:pt x="85" y="2250"/>
                  <a:pt x="102" y="2081"/>
                  <a:pt x="116" y="1913"/>
                </a:cubicBezTo>
                <a:cubicBezTo>
                  <a:pt x="86" y="1699"/>
                  <a:pt x="53" y="1492"/>
                  <a:pt x="31" y="1276"/>
                </a:cubicBezTo>
                <a:cubicBezTo>
                  <a:pt x="20" y="1175"/>
                  <a:pt x="0" y="973"/>
                  <a:pt x="0" y="973"/>
                </a:cubicBezTo>
                <a:cubicBezTo>
                  <a:pt x="4" y="883"/>
                  <a:pt x="10" y="816"/>
                  <a:pt x="23" y="732"/>
                </a:cubicBezTo>
                <a:cubicBezTo>
                  <a:pt x="27" y="700"/>
                  <a:pt x="12" y="656"/>
                  <a:pt x="39" y="639"/>
                </a:cubicBezTo>
                <a:cubicBezTo>
                  <a:pt x="60" y="624"/>
                  <a:pt x="81" y="622"/>
                  <a:pt x="93" y="600"/>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09" name="Line 13"/>
          <p:cNvSpPr>
            <a:spLocks noChangeShapeType="1"/>
          </p:cNvSpPr>
          <p:nvPr/>
        </p:nvSpPr>
        <p:spPr bwMode="auto">
          <a:xfrm>
            <a:off x="4038600" y="1143000"/>
            <a:ext cx="0" cy="6858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0" name="Line 14"/>
          <p:cNvSpPr>
            <a:spLocks noChangeShapeType="1"/>
          </p:cNvSpPr>
          <p:nvPr/>
        </p:nvSpPr>
        <p:spPr bwMode="auto">
          <a:xfrm>
            <a:off x="3657600" y="1447800"/>
            <a:ext cx="83820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1" name="Line 15"/>
          <p:cNvSpPr>
            <a:spLocks noChangeShapeType="1"/>
          </p:cNvSpPr>
          <p:nvPr/>
        </p:nvSpPr>
        <p:spPr bwMode="auto">
          <a:xfrm>
            <a:off x="3733800" y="6019800"/>
            <a:ext cx="838200" cy="5334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2" name="Line 16"/>
          <p:cNvSpPr>
            <a:spLocks noChangeShapeType="1"/>
          </p:cNvSpPr>
          <p:nvPr/>
        </p:nvSpPr>
        <p:spPr bwMode="auto">
          <a:xfrm flipV="1">
            <a:off x="3733800" y="6019800"/>
            <a:ext cx="838200" cy="53340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3" name="Freeform 17"/>
          <p:cNvSpPr>
            <a:spLocks/>
          </p:cNvSpPr>
          <p:nvPr/>
        </p:nvSpPr>
        <p:spPr bwMode="auto">
          <a:xfrm>
            <a:off x="762000" y="1828800"/>
            <a:ext cx="446088" cy="550863"/>
          </a:xfrm>
          <a:custGeom>
            <a:avLst/>
            <a:gdLst/>
            <a:ahLst/>
            <a:cxnLst>
              <a:cxn ang="0">
                <a:pos x="137" y="0"/>
              </a:cxn>
              <a:cxn ang="0">
                <a:pos x="28" y="16"/>
              </a:cxn>
              <a:cxn ang="0">
                <a:pos x="20" y="101"/>
              </a:cxn>
              <a:cxn ang="0">
                <a:pos x="121" y="163"/>
              </a:cxn>
              <a:cxn ang="0">
                <a:pos x="238" y="179"/>
              </a:cxn>
              <a:cxn ang="0">
                <a:pos x="261" y="163"/>
              </a:cxn>
              <a:cxn ang="0">
                <a:pos x="230" y="47"/>
              </a:cxn>
              <a:cxn ang="0">
                <a:pos x="129" y="0"/>
              </a:cxn>
              <a:cxn ang="0">
                <a:pos x="106" y="8"/>
              </a:cxn>
              <a:cxn ang="0">
                <a:pos x="168" y="16"/>
              </a:cxn>
              <a:cxn ang="0">
                <a:pos x="184" y="39"/>
              </a:cxn>
              <a:cxn ang="0">
                <a:pos x="253" y="55"/>
              </a:cxn>
              <a:cxn ang="0">
                <a:pos x="222" y="148"/>
              </a:cxn>
              <a:cxn ang="0">
                <a:pos x="238" y="218"/>
              </a:cxn>
              <a:cxn ang="0">
                <a:pos x="145" y="381"/>
              </a:cxn>
              <a:cxn ang="0">
                <a:pos x="129" y="443"/>
              </a:cxn>
            </a:cxnLst>
            <a:rect l="0" t="0" r="r" b="b"/>
            <a:pathLst>
              <a:path w="281" h="443">
                <a:moveTo>
                  <a:pt x="137" y="0"/>
                </a:moveTo>
                <a:cubicBezTo>
                  <a:pt x="100" y="5"/>
                  <a:pt x="62" y="2"/>
                  <a:pt x="28" y="16"/>
                </a:cubicBezTo>
                <a:cubicBezTo>
                  <a:pt x="0" y="26"/>
                  <a:pt x="18" y="94"/>
                  <a:pt x="20" y="101"/>
                </a:cubicBezTo>
                <a:cubicBezTo>
                  <a:pt x="28" y="146"/>
                  <a:pt x="83" y="151"/>
                  <a:pt x="121" y="163"/>
                </a:cubicBezTo>
                <a:cubicBezTo>
                  <a:pt x="163" y="191"/>
                  <a:pt x="187" y="186"/>
                  <a:pt x="238" y="179"/>
                </a:cubicBezTo>
                <a:cubicBezTo>
                  <a:pt x="245" y="173"/>
                  <a:pt x="260" y="172"/>
                  <a:pt x="261" y="163"/>
                </a:cubicBezTo>
                <a:cubicBezTo>
                  <a:pt x="263" y="123"/>
                  <a:pt x="263" y="68"/>
                  <a:pt x="230" y="47"/>
                </a:cubicBezTo>
                <a:cubicBezTo>
                  <a:pt x="218" y="39"/>
                  <a:pt x="145" y="8"/>
                  <a:pt x="129" y="0"/>
                </a:cubicBezTo>
                <a:cubicBezTo>
                  <a:pt x="121" y="2"/>
                  <a:pt x="98" y="4"/>
                  <a:pt x="106" y="8"/>
                </a:cubicBezTo>
                <a:cubicBezTo>
                  <a:pt x="125" y="15"/>
                  <a:pt x="148" y="8"/>
                  <a:pt x="168" y="16"/>
                </a:cubicBezTo>
                <a:cubicBezTo>
                  <a:pt x="176" y="19"/>
                  <a:pt x="175" y="34"/>
                  <a:pt x="184" y="39"/>
                </a:cubicBezTo>
                <a:cubicBezTo>
                  <a:pt x="205" y="49"/>
                  <a:pt x="230" y="47"/>
                  <a:pt x="253" y="55"/>
                </a:cubicBezTo>
                <a:cubicBezTo>
                  <a:pt x="281" y="96"/>
                  <a:pt x="267" y="132"/>
                  <a:pt x="222" y="148"/>
                </a:cubicBezTo>
                <a:cubicBezTo>
                  <a:pt x="212" y="180"/>
                  <a:pt x="219" y="190"/>
                  <a:pt x="238" y="218"/>
                </a:cubicBezTo>
                <a:cubicBezTo>
                  <a:pt x="214" y="285"/>
                  <a:pt x="218" y="355"/>
                  <a:pt x="145" y="381"/>
                </a:cubicBezTo>
                <a:cubicBezTo>
                  <a:pt x="127" y="432"/>
                  <a:pt x="129" y="410"/>
                  <a:pt x="129" y="443"/>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4" name="Freeform 18"/>
          <p:cNvSpPr>
            <a:spLocks/>
          </p:cNvSpPr>
          <p:nvPr/>
        </p:nvSpPr>
        <p:spPr bwMode="auto">
          <a:xfrm>
            <a:off x="6934200" y="2133600"/>
            <a:ext cx="492125" cy="468313"/>
          </a:xfrm>
          <a:custGeom>
            <a:avLst/>
            <a:gdLst/>
            <a:ahLst/>
            <a:cxnLst>
              <a:cxn ang="0">
                <a:pos x="170" y="0"/>
              </a:cxn>
              <a:cxn ang="0">
                <a:pos x="139" y="16"/>
              </a:cxn>
              <a:cxn ang="0">
                <a:pos x="132" y="39"/>
              </a:cxn>
              <a:cxn ang="0">
                <a:pos x="108" y="62"/>
              </a:cxn>
              <a:cxn ang="0">
                <a:pos x="93" y="86"/>
              </a:cxn>
              <a:cxn ang="0">
                <a:pos x="38" y="117"/>
              </a:cxn>
              <a:cxn ang="0">
                <a:pos x="0" y="187"/>
              </a:cxn>
              <a:cxn ang="0">
                <a:pos x="310" y="179"/>
              </a:cxn>
              <a:cxn ang="0">
                <a:pos x="264" y="171"/>
              </a:cxn>
              <a:cxn ang="0">
                <a:pos x="186" y="179"/>
              </a:cxn>
              <a:cxn ang="0">
                <a:pos x="170" y="156"/>
              </a:cxn>
              <a:cxn ang="0">
                <a:pos x="170" y="295"/>
              </a:cxn>
            </a:cxnLst>
            <a:rect l="0" t="0" r="r" b="b"/>
            <a:pathLst>
              <a:path w="310" h="295">
                <a:moveTo>
                  <a:pt x="170" y="0"/>
                </a:moveTo>
                <a:cubicBezTo>
                  <a:pt x="159" y="5"/>
                  <a:pt x="147" y="7"/>
                  <a:pt x="139" y="16"/>
                </a:cubicBezTo>
                <a:cubicBezTo>
                  <a:pt x="133" y="21"/>
                  <a:pt x="136" y="32"/>
                  <a:pt x="132" y="39"/>
                </a:cubicBezTo>
                <a:cubicBezTo>
                  <a:pt x="125" y="48"/>
                  <a:pt x="115" y="53"/>
                  <a:pt x="108" y="62"/>
                </a:cubicBezTo>
                <a:cubicBezTo>
                  <a:pt x="101" y="69"/>
                  <a:pt x="99" y="79"/>
                  <a:pt x="93" y="86"/>
                </a:cubicBezTo>
                <a:cubicBezTo>
                  <a:pt x="85" y="93"/>
                  <a:pt x="45" y="113"/>
                  <a:pt x="38" y="117"/>
                </a:cubicBezTo>
                <a:cubicBezTo>
                  <a:pt x="22" y="140"/>
                  <a:pt x="14" y="163"/>
                  <a:pt x="0" y="187"/>
                </a:cubicBezTo>
                <a:cubicBezTo>
                  <a:pt x="64" y="206"/>
                  <a:pt x="295" y="179"/>
                  <a:pt x="310" y="179"/>
                </a:cubicBezTo>
                <a:cubicBezTo>
                  <a:pt x="294" y="176"/>
                  <a:pt x="279" y="171"/>
                  <a:pt x="264" y="171"/>
                </a:cubicBezTo>
                <a:cubicBezTo>
                  <a:pt x="237" y="171"/>
                  <a:pt x="211" y="183"/>
                  <a:pt x="186" y="179"/>
                </a:cubicBezTo>
                <a:cubicBezTo>
                  <a:pt x="176" y="177"/>
                  <a:pt x="171" y="146"/>
                  <a:pt x="170" y="156"/>
                </a:cubicBezTo>
                <a:cubicBezTo>
                  <a:pt x="163" y="201"/>
                  <a:pt x="170" y="248"/>
                  <a:pt x="170" y="295"/>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5" name="Freeform 19"/>
          <p:cNvSpPr>
            <a:spLocks/>
          </p:cNvSpPr>
          <p:nvPr/>
        </p:nvSpPr>
        <p:spPr bwMode="auto">
          <a:xfrm>
            <a:off x="3810000" y="1981200"/>
            <a:ext cx="104775" cy="481013"/>
          </a:xfrm>
          <a:custGeom>
            <a:avLst/>
            <a:gdLst/>
            <a:ahLst/>
            <a:cxnLst>
              <a:cxn ang="0">
                <a:pos x="35" y="0"/>
              </a:cxn>
              <a:cxn ang="0">
                <a:pos x="66" y="155"/>
              </a:cxn>
              <a:cxn ang="0">
                <a:pos x="20" y="264"/>
              </a:cxn>
              <a:cxn ang="0">
                <a:pos x="35" y="39"/>
              </a:cxn>
              <a:cxn ang="0">
                <a:pos x="27" y="272"/>
              </a:cxn>
              <a:cxn ang="0">
                <a:pos x="20" y="303"/>
              </a:cxn>
            </a:cxnLst>
            <a:rect l="0" t="0" r="r" b="b"/>
            <a:pathLst>
              <a:path w="66" h="303">
                <a:moveTo>
                  <a:pt x="35" y="0"/>
                </a:moveTo>
                <a:cubicBezTo>
                  <a:pt x="14" y="58"/>
                  <a:pt x="34" y="107"/>
                  <a:pt x="66" y="155"/>
                </a:cubicBezTo>
                <a:cubicBezTo>
                  <a:pt x="55" y="234"/>
                  <a:pt x="56" y="208"/>
                  <a:pt x="20" y="264"/>
                </a:cubicBezTo>
                <a:cubicBezTo>
                  <a:pt x="0" y="188"/>
                  <a:pt x="9" y="111"/>
                  <a:pt x="35" y="39"/>
                </a:cubicBezTo>
                <a:cubicBezTo>
                  <a:pt x="32" y="116"/>
                  <a:pt x="31" y="194"/>
                  <a:pt x="27" y="272"/>
                </a:cubicBezTo>
                <a:cubicBezTo>
                  <a:pt x="26" y="282"/>
                  <a:pt x="20" y="303"/>
                  <a:pt x="20" y="303"/>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6" name="Freeform 20"/>
          <p:cNvSpPr>
            <a:spLocks/>
          </p:cNvSpPr>
          <p:nvPr/>
        </p:nvSpPr>
        <p:spPr bwMode="auto">
          <a:xfrm>
            <a:off x="4114800" y="1905000"/>
            <a:ext cx="320675" cy="582613"/>
          </a:xfrm>
          <a:custGeom>
            <a:avLst/>
            <a:gdLst/>
            <a:ahLst/>
            <a:cxnLst>
              <a:cxn ang="0">
                <a:pos x="0" y="0"/>
              </a:cxn>
              <a:cxn ang="0">
                <a:pos x="109" y="31"/>
              </a:cxn>
              <a:cxn ang="0">
                <a:pos x="156" y="47"/>
              </a:cxn>
              <a:cxn ang="0">
                <a:pos x="179" y="54"/>
              </a:cxn>
              <a:cxn ang="0">
                <a:pos x="202" y="101"/>
              </a:cxn>
              <a:cxn ang="0">
                <a:pos x="24" y="179"/>
              </a:cxn>
              <a:cxn ang="0">
                <a:pos x="171" y="233"/>
              </a:cxn>
              <a:cxn ang="0">
                <a:pos x="156" y="326"/>
              </a:cxn>
              <a:cxn ang="0">
                <a:pos x="0" y="357"/>
              </a:cxn>
            </a:cxnLst>
            <a:rect l="0" t="0" r="r" b="b"/>
            <a:pathLst>
              <a:path w="202" h="367">
                <a:moveTo>
                  <a:pt x="0" y="0"/>
                </a:moveTo>
                <a:cubicBezTo>
                  <a:pt x="57" y="7"/>
                  <a:pt x="63" y="10"/>
                  <a:pt x="109" y="31"/>
                </a:cubicBezTo>
                <a:cubicBezTo>
                  <a:pt x="124" y="37"/>
                  <a:pt x="140" y="41"/>
                  <a:pt x="156" y="47"/>
                </a:cubicBezTo>
                <a:cubicBezTo>
                  <a:pt x="163" y="49"/>
                  <a:pt x="179" y="54"/>
                  <a:pt x="179" y="54"/>
                </a:cubicBezTo>
                <a:cubicBezTo>
                  <a:pt x="185" y="64"/>
                  <a:pt x="202" y="86"/>
                  <a:pt x="202" y="101"/>
                </a:cubicBezTo>
                <a:cubicBezTo>
                  <a:pt x="202" y="195"/>
                  <a:pt x="90" y="174"/>
                  <a:pt x="24" y="179"/>
                </a:cubicBezTo>
                <a:cubicBezTo>
                  <a:pt x="171" y="187"/>
                  <a:pt x="142" y="151"/>
                  <a:pt x="171" y="233"/>
                </a:cubicBezTo>
                <a:cubicBezTo>
                  <a:pt x="167" y="264"/>
                  <a:pt x="177" y="303"/>
                  <a:pt x="156" y="326"/>
                </a:cubicBezTo>
                <a:cubicBezTo>
                  <a:pt x="115" y="367"/>
                  <a:pt x="49" y="357"/>
                  <a:pt x="0" y="357"/>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7" name="Freeform 21"/>
          <p:cNvSpPr>
            <a:spLocks/>
          </p:cNvSpPr>
          <p:nvPr/>
        </p:nvSpPr>
        <p:spPr bwMode="auto">
          <a:xfrm>
            <a:off x="3886200" y="5105400"/>
            <a:ext cx="101600" cy="517525"/>
          </a:xfrm>
          <a:custGeom>
            <a:avLst/>
            <a:gdLst/>
            <a:ahLst/>
            <a:cxnLst>
              <a:cxn ang="0">
                <a:pos x="0" y="0"/>
              </a:cxn>
              <a:cxn ang="0">
                <a:pos x="8" y="326"/>
              </a:cxn>
            </a:cxnLst>
            <a:rect l="0" t="0" r="r" b="b"/>
            <a:pathLst>
              <a:path w="10" h="326">
                <a:moveTo>
                  <a:pt x="0" y="0"/>
                </a:moveTo>
                <a:cubicBezTo>
                  <a:pt x="10" y="222"/>
                  <a:pt x="8" y="113"/>
                  <a:pt x="8" y="326"/>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8" name="Freeform 22"/>
          <p:cNvSpPr>
            <a:spLocks/>
          </p:cNvSpPr>
          <p:nvPr/>
        </p:nvSpPr>
        <p:spPr bwMode="auto">
          <a:xfrm>
            <a:off x="4038600" y="5105400"/>
            <a:ext cx="703263" cy="525463"/>
          </a:xfrm>
          <a:custGeom>
            <a:avLst/>
            <a:gdLst/>
            <a:ahLst/>
            <a:cxnLst>
              <a:cxn ang="0">
                <a:pos x="0" y="24"/>
              </a:cxn>
              <a:cxn ang="0">
                <a:pos x="117" y="0"/>
              </a:cxn>
              <a:cxn ang="0">
                <a:pos x="280" y="8"/>
              </a:cxn>
              <a:cxn ang="0">
                <a:pos x="311" y="16"/>
              </a:cxn>
              <a:cxn ang="0">
                <a:pos x="326" y="62"/>
              </a:cxn>
              <a:cxn ang="0">
                <a:pos x="303" y="233"/>
              </a:cxn>
              <a:cxn ang="0">
                <a:pos x="86" y="303"/>
              </a:cxn>
              <a:cxn ang="0">
                <a:pos x="109" y="303"/>
              </a:cxn>
              <a:cxn ang="0">
                <a:pos x="264" y="311"/>
              </a:cxn>
              <a:cxn ang="0">
                <a:pos x="443" y="319"/>
              </a:cxn>
            </a:cxnLst>
            <a:rect l="0" t="0" r="r" b="b"/>
            <a:pathLst>
              <a:path w="443" h="331">
                <a:moveTo>
                  <a:pt x="0" y="24"/>
                </a:moveTo>
                <a:cubicBezTo>
                  <a:pt x="101" y="6"/>
                  <a:pt x="63" y="17"/>
                  <a:pt x="117" y="0"/>
                </a:cubicBezTo>
                <a:cubicBezTo>
                  <a:pt x="171" y="2"/>
                  <a:pt x="225" y="3"/>
                  <a:pt x="280" y="8"/>
                </a:cubicBezTo>
                <a:cubicBezTo>
                  <a:pt x="290" y="8"/>
                  <a:pt x="302" y="9"/>
                  <a:pt x="311" y="16"/>
                </a:cubicBezTo>
                <a:cubicBezTo>
                  <a:pt x="312" y="17"/>
                  <a:pt x="325" y="60"/>
                  <a:pt x="326" y="62"/>
                </a:cubicBezTo>
                <a:cubicBezTo>
                  <a:pt x="324" y="90"/>
                  <a:pt x="324" y="195"/>
                  <a:pt x="303" y="233"/>
                </a:cubicBezTo>
                <a:cubicBezTo>
                  <a:pt x="269" y="292"/>
                  <a:pt x="141" y="296"/>
                  <a:pt x="86" y="303"/>
                </a:cubicBezTo>
                <a:cubicBezTo>
                  <a:pt x="31" y="321"/>
                  <a:pt x="81" y="303"/>
                  <a:pt x="109" y="303"/>
                </a:cubicBezTo>
                <a:cubicBezTo>
                  <a:pt x="160" y="303"/>
                  <a:pt x="212" y="308"/>
                  <a:pt x="264" y="311"/>
                </a:cubicBezTo>
                <a:cubicBezTo>
                  <a:pt x="342" y="331"/>
                  <a:pt x="284" y="319"/>
                  <a:pt x="443" y="319"/>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19" name="Line 23"/>
          <p:cNvSpPr>
            <a:spLocks noChangeShapeType="1"/>
          </p:cNvSpPr>
          <p:nvPr/>
        </p:nvSpPr>
        <p:spPr bwMode="auto">
          <a:xfrm>
            <a:off x="7772400" y="3352800"/>
            <a:ext cx="0" cy="0"/>
          </a:xfrm>
          <a:prstGeom prst="line">
            <a:avLst/>
          </a:prstGeom>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0" name="Freeform 24"/>
          <p:cNvSpPr>
            <a:spLocks/>
          </p:cNvSpPr>
          <p:nvPr/>
        </p:nvSpPr>
        <p:spPr bwMode="auto">
          <a:xfrm>
            <a:off x="7086600" y="3124200"/>
            <a:ext cx="395288" cy="492125"/>
          </a:xfrm>
          <a:custGeom>
            <a:avLst/>
            <a:gdLst/>
            <a:ahLst/>
            <a:cxnLst>
              <a:cxn ang="0">
                <a:pos x="0" y="310"/>
              </a:cxn>
              <a:cxn ang="0">
                <a:pos x="109" y="23"/>
              </a:cxn>
              <a:cxn ang="0">
                <a:pos x="124" y="0"/>
              </a:cxn>
              <a:cxn ang="0">
                <a:pos x="147" y="46"/>
              </a:cxn>
              <a:cxn ang="0">
                <a:pos x="178" y="124"/>
              </a:cxn>
              <a:cxn ang="0">
                <a:pos x="225" y="209"/>
              </a:cxn>
              <a:cxn ang="0">
                <a:pos x="233" y="248"/>
              </a:cxn>
              <a:cxn ang="0">
                <a:pos x="241" y="271"/>
              </a:cxn>
              <a:cxn ang="0">
                <a:pos x="225" y="248"/>
              </a:cxn>
              <a:cxn ang="0">
                <a:pos x="178" y="186"/>
              </a:cxn>
              <a:cxn ang="0">
                <a:pos x="171" y="163"/>
              </a:cxn>
              <a:cxn ang="0">
                <a:pos x="178" y="132"/>
              </a:cxn>
              <a:cxn ang="0">
                <a:pos x="155" y="147"/>
              </a:cxn>
              <a:cxn ang="0">
                <a:pos x="124" y="155"/>
              </a:cxn>
              <a:cxn ang="0">
                <a:pos x="31" y="163"/>
              </a:cxn>
            </a:cxnLst>
            <a:rect l="0" t="0" r="r" b="b"/>
            <a:pathLst>
              <a:path w="249" h="310">
                <a:moveTo>
                  <a:pt x="0" y="310"/>
                </a:moveTo>
                <a:cubicBezTo>
                  <a:pt x="56" y="223"/>
                  <a:pt x="6" y="72"/>
                  <a:pt x="109" y="23"/>
                </a:cubicBezTo>
                <a:cubicBezTo>
                  <a:pt x="114" y="15"/>
                  <a:pt x="114" y="0"/>
                  <a:pt x="124" y="0"/>
                </a:cubicBezTo>
                <a:cubicBezTo>
                  <a:pt x="135" y="0"/>
                  <a:pt x="145" y="39"/>
                  <a:pt x="147" y="46"/>
                </a:cubicBezTo>
                <a:cubicBezTo>
                  <a:pt x="155" y="76"/>
                  <a:pt x="165" y="95"/>
                  <a:pt x="178" y="124"/>
                </a:cubicBezTo>
                <a:cubicBezTo>
                  <a:pt x="197" y="167"/>
                  <a:pt x="187" y="184"/>
                  <a:pt x="225" y="209"/>
                </a:cubicBezTo>
                <a:cubicBezTo>
                  <a:pt x="227" y="222"/>
                  <a:pt x="229" y="235"/>
                  <a:pt x="233" y="248"/>
                </a:cubicBezTo>
                <a:cubicBezTo>
                  <a:pt x="235" y="255"/>
                  <a:pt x="249" y="271"/>
                  <a:pt x="241" y="271"/>
                </a:cubicBezTo>
                <a:cubicBezTo>
                  <a:pt x="231" y="271"/>
                  <a:pt x="229" y="256"/>
                  <a:pt x="225" y="248"/>
                </a:cubicBezTo>
                <a:cubicBezTo>
                  <a:pt x="209" y="218"/>
                  <a:pt x="208" y="205"/>
                  <a:pt x="178" y="186"/>
                </a:cubicBezTo>
                <a:cubicBezTo>
                  <a:pt x="175" y="178"/>
                  <a:pt x="171" y="171"/>
                  <a:pt x="171" y="163"/>
                </a:cubicBezTo>
                <a:cubicBezTo>
                  <a:pt x="171" y="152"/>
                  <a:pt x="185" y="139"/>
                  <a:pt x="178" y="132"/>
                </a:cubicBezTo>
                <a:cubicBezTo>
                  <a:pt x="171" y="125"/>
                  <a:pt x="163" y="143"/>
                  <a:pt x="155" y="147"/>
                </a:cubicBezTo>
                <a:cubicBezTo>
                  <a:pt x="145" y="151"/>
                  <a:pt x="134" y="153"/>
                  <a:pt x="124" y="155"/>
                </a:cubicBezTo>
                <a:cubicBezTo>
                  <a:pt x="64" y="163"/>
                  <a:pt x="64" y="163"/>
                  <a:pt x="31" y="163"/>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1" name="Freeform 25"/>
          <p:cNvSpPr>
            <a:spLocks/>
          </p:cNvSpPr>
          <p:nvPr/>
        </p:nvSpPr>
        <p:spPr bwMode="auto">
          <a:xfrm>
            <a:off x="7467600" y="3276600"/>
            <a:ext cx="241300" cy="246063"/>
          </a:xfrm>
          <a:custGeom>
            <a:avLst/>
            <a:gdLst/>
            <a:ahLst/>
            <a:cxnLst>
              <a:cxn ang="0">
                <a:pos x="19" y="0"/>
              </a:cxn>
              <a:cxn ang="0">
                <a:pos x="11" y="155"/>
              </a:cxn>
              <a:cxn ang="0">
                <a:pos x="81" y="54"/>
              </a:cxn>
              <a:cxn ang="0">
                <a:pos x="151" y="155"/>
              </a:cxn>
            </a:cxnLst>
            <a:rect l="0" t="0" r="r" b="b"/>
            <a:pathLst>
              <a:path w="152" h="155">
                <a:moveTo>
                  <a:pt x="19" y="0"/>
                </a:moveTo>
                <a:cubicBezTo>
                  <a:pt x="12" y="54"/>
                  <a:pt x="0" y="101"/>
                  <a:pt x="11" y="155"/>
                </a:cubicBezTo>
                <a:cubicBezTo>
                  <a:pt x="29" y="99"/>
                  <a:pt x="21" y="74"/>
                  <a:pt x="81" y="54"/>
                </a:cubicBezTo>
                <a:cubicBezTo>
                  <a:pt x="152" y="68"/>
                  <a:pt x="151" y="87"/>
                  <a:pt x="151" y="155"/>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2" name="Freeform 26"/>
          <p:cNvSpPr>
            <a:spLocks/>
          </p:cNvSpPr>
          <p:nvPr/>
        </p:nvSpPr>
        <p:spPr bwMode="auto">
          <a:xfrm>
            <a:off x="7772400" y="3276600"/>
            <a:ext cx="257175" cy="293688"/>
          </a:xfrm>
          <a:custGeom>
            <a:avLst/>
            <a:gdLst/>
            <a:ahLst/>
            <a:cxnLst>
              <a:cxn ang="0">
                <a:pos x="108" y="26"/>
              </a:cxn>
              <a:cxn ang="0">
                <a:pos x="7" y="11"/>
              </a:cxn>
              <a:cxn ang="0">
                <a:pos x="85" y="96"/>
              </a:cxn>
              <a:cxn ang="0">
                <a:pos x="116" y="174"/>
              </a:cxn>
              <a:cxn ang="0">
                <a:pos x="23" y="174"/>
              </a:cxn>
            </a:cxnLst>
            <a:rect l="0" t="0" r="r" b="b"/>
            <a:pathLst>
              <a:path w="162" h="185">
                <a:moveTo>
                  <a:pt x="108" y="26"/>
                </a:moveTo>
                <a:cubicBezTo>
                  <a:pt x="69" y="0"/>
                  <a:pt x="53" y="3"/>
                  <a:pt x="7" y="11"/>
                </a:cubicBezTo>
                <a:cubicBezTo>
                  <a:pt x="19" y="116"/>
                  <a:pt x="0" y="70"/>
                  <a:pt x="85" y="96"/>
                </a:cubicBezTo>
                <a:cubicBezTo>
                  <a:pt x="94" y="102"/>
                  <a:pt x="162" y="155"/>
                  <a:pt x="116" y="174"/>
                </a:cubicBezTo>
                <a:cubicBezTo>
                  <a:pt x="87" y="185"/>
                  <a:pt x="54" y="174"/>
                  <a:pt x="23" y="174"/>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3" name="Freeform 27"/>
          <p:cNvSpPr>
            <a:spLocks/>
          </p:cNvSpPr>
          <p:nvPr/>
        </p:nvSpPr>
        <p:spPr bwMode="auto">
          <a:xfrm>
            <a:off x="8001000" y="3429000"/>
            <a:ext cx="52388" cy="42863"/>
          </a:xfrm>
          <a:custGeom>
            <a:avLst/>
            <a:gdLst/>
            <a:ahLst/>
            <a:cxnLst>
              <a:cxn ang="0">
                <a:pos x="16" y="0"/>
              </a:cxn>
              <a:cxn ang="0">
                <a:pos x="8" y="23"/>
              </a:cxn>
              <a:cxn ang="0">
                <a:pos x="32" y="8"/>
              </a:cxn>
              <a:cxn ang="0">
                <a:pos x="16" y="0"/>
              </a:cxn>
            </a:cxnLst>
            <a:rect l="0" t="0" r="r" b="b"/>
            <a:pathLst>
              <a:path w="33" h="27">
                <a:moveTo>
                  <a:pt x="16" y="0"/>
                </a:moveTo>
                <a:cubicBezTo>
                  <a:pt x="13" y="7"/>
                  <a:pt x="0" y="19"/>
                  <a:pt x="8" y="23"/>
                </a:cubicBezTo>
                <a:cubicBezTo>
                  <a:pt x="16" y="27"/>
                  <a:pt x="28" y="16"/>
                  <a:pt x="32" y="8"/>
                </a:cubicBezTo>
                <a:cubicBezTo>
                  <a:pt x="33" y="2"/>
                  <a:pt x="21" y="2"/>
                  <a:pt x="16" y="0"/>
                </a:cubicBezTo>
                <a:close/>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4" name="Freeform 28"/>
          <p:cNvSpPr>
            <a:spLocks/>
          </p:cNvSpPr>
          <p:nvPr/>
        </p:nvSpPr>
        <p:spPr bwMode="auto">
          <a:xfrm>
            <a:off x="8001000" y="3505200"/>
            <a:ext cx="71438" cy="44450"/>
          </a:xfrm>
          <a:custGeom>
            <a:avLst/>
            <a:gdLst/>
            <a:ahLst/>
            <a:cxnLst>
              <a:cxn ang="0">
                <a:pos x="45" y="4"/>
              </a:cxn>
              <a:cxn ang="0">
                <a:pos x="6" y="11"/>
              </a:cxn>
              <a:cxn ang="0">
                <a:pos x="29" y="27"/>
              </a:cxn>
              <a:cxn ang="0">
                <a:pos x="45" y="4"/>
              </a:cxn>
            </a:cxnLst>
            <a:rect l="0" t="0" r="r" b="b"/>
            <a:pathLst>
              <a:path w="45" h="28">
                <a:moveTo>
                  <a:pt x="45" y="4"/>
                </a:moveTo>
                <a:cubicBezTo>
                  <a:pt x="32" y="6"/>
                  <a:pt x="13" y="0"/>
                  <a:pt x="6" y="11"/>
                </a:cubicBezTo>
                <a:cubicBezTo>
                  <a:pt x="0" y="18"/>
                  <a:pt x="19" y="28"/>
                  <a:pt x="29" y="27"/>
                </a:cubicBezTo>
                <a:cubicBezTo>
                  <a:pt x="38" y="25"/>
                  <a:pt x="39" y="11"/>
                  <a:pt x="45" y="4"/>
                </a:cubicBezTo>
                <a:close/>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5" name="Freeform 29"/>
          <p:cNvSpPr>
            <a:spLocks/>
          </p:cNvSpPr>
          <p:nvPr/>
        </p:nvSpPr>
        <p:spPr bwMode="auto">
          <a:xfrm>
            <a:off x="8077200" y="3200400"/>
            <a:ext cx="12700" cy="198438"/>
          </a:xfrm>
          <a:custGeom>
            <a:avLst/>
            <a:gdLst/>
            <a:ahLst/>
            <a:cxnLst>
              <a:cxn ang="0">
                <a:pos x="8" y="0"/>
              </a:cxn>
              <a:cxn ang="0">
                <a:pos x="1" y="125"/>
              </a:cxn>
            </a:cxnLst>
            <a:rect l="0" t="0" r="r" b="b"/>
            <a:pathLst>
              <a:path w="8" h="125">
                <a:moveTo>
                  <a:pt x="8" y="0"/>
                </a:moveTo>
                <a:cubicBezTo>
                  <a:pt x="0" y="119"/>
                  <a:pt x="1" y="77"/>
                  <a:pt x="1" y="125"/>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6" name="Freeform 30"/>
          <p:cNvSpPr>
            <a:spLocks/>
          </p:cNvSpPr>
          <p:nvPr/>
        </p:nvSpPr>
        <p:spPr bwMode="auto">
          <a:xfrm>
            <a:off x="8153400" y="3200400"/>
            <a:ext cx="169863" cy="263525"/>
          </a:xfrm>
          <a:custGeom>
            <a:avLst/>
            <a:gdLst/>
            <a:ahLst/>
            <a:cxnLst>
              <a:cxn ang="0">
                <a:pos x="15" y="1"/>
              </a:cxn>
              <a:cxn ang="0">
                <a:pos x="77" y="9"/>
              </a:cxn>
              <a:cxn ang="0">
                <a:pos x="77" y="71"/>
              </a:cxn>
              <a:cxn ang="0">
                <a:pos x="54" y="79"/>
              </a:cxn>
              <a:cxn ang="0">
                <a:pos x="46" y="164"/>
              </a:cxn>
              <a:cxn ang="0">
                <a:pos x="0" y="149"/>
              </a:cxn>
            </a:cxnLst>
            <a:rect l="0" t="0" r="r" b="b"/>
            <a:pathLst>
              <a:path w="107" h="166">
                <a:moveTo>
                  <a:pt x="15" y="1"/>
                </a:moveTo>
                <a:cubicBezTo>
                  <a:pt x="35" y="3"/>
                  <a:pt x="57" y="0"/>
                  <a:pt x="77" y="9"/>
                </a:cubicBezTo>
                <a:cubicBezTo>
                  <a:pt x="94" y="16"/>
                  <a:pt x="78" y="69"/>
                  <a:pt x="77" y="71"/>
                </a:cubicBezTo>
                <a:cubicBezTo>
                  <a:pt x="72" y="77"/>
                  <a:pt x="61" y="76"/>
                  <a:pt x="54" y="79"/>
                </a:cubicBezTo>
                <a:cubicBezTo>
                  <a:pt x="107" y="97"/>
                  <a:pt x="95" y="149"/>
                  <a:pt x="46" y="164"/>
                </a:cubicBezTo>
                <a:cubicBezTo>
                  <a:pt x="4" y="156"/>
                  <a:pt x="17" y="166"/>
                  <a:pt x="0" y="149"/>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7" name="Freeform 31"/>
          <p:cNvSpPr>
            <a:spLocks/>
          </p:cNvSpPr>
          <p:nvPr/>
        </p:nvSpPr>
        <p:spPr bwMode="auto">
          <a:xfrm>
            <a:off x="8001000" y="3505200"/>
            <a:ext cx="444500" cy="74613"/>
          </a:xfrm>
          <a:custGeom>
            <a:avLst/>
            <a:gdLst/>
            <a:ahLst/>
            <a:cxnLst>
              <a:cxn ang="0">
                <a:pos x="0" y="0"/>
              </a:cxn>
              <a:cxn ang="0">
                <a:pos x="179" y="23"/>
              </a:cxn>
              <a:cxn ang="0">
                <a:pos x="210" y="31"/>
              </a:cxn>
              <a:cxn ang="0">
                <a:pos x="249" y="39"/>
              </a:cxn>
              <a:cxn ang="0">
                <a:pos x="280" y="47"/>
              </a:cxn>
            </a:cxnLst>
            <a:rect l="0" t="0" r="r" b="b"/>
            <a:pathLst>
              <a:path w="280" h="47">
                <a:moveTo>
                  <a:pt x="0" y="0"/>
                </a:moveTo>
                <a:cubicBezTo>
                  <a:pt x="59" y="12"/>
                  <a:pt x="120" y="8"/>
                  <a:pt x="179" y="23"/>
                </a:cubicBezTo>
                <a:cubicBezTo>
                  <a:pt x="189" y="25"/>
                  <a:pt x="199" y="28"/>
                  <a:pt x="210" y="31"/>
                </a:cubicBezTo>
                <a:cubicBezTo>
                  <a:pt x="222" y="33"/>
                  <a:pt x="236" y="36"/>
                  <a:pt x="249" y="39"/>
                </a:cubicBezTo>
                <a:cubicBezTo>
                  <a:pt x="259" y="41"/>
                  <a:pt x="280" y="47"/>
                  <a:pt x="280" y="47"/>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8" name="Freeform 32"/>
          <p:cNvSpPr>
            <a:spLocks/>
          </p:cNvSpPr>
          <p:nvPr/>
        </p:nvSpPr>
        <p:spPr bwMode="auto">
          <a:xfrm>
            <a:off x="8077200" y="3733800"/>
            <a:ext cx="23813" cy="246063"/>
          </a:xfrm>
          <a:custGeom>
            <a:avLst/>
            <a:gdLst/>
            <a:ahLst/>
            <a:cxnLst>
              <a:cxn ang="0">
                <a:pos x="15" y="0"/>
              </a:cxn>
              <a:cxn ang="0">
                <a:pos x="0" y="155"/>
              </a:cxn>
            </a:cxnLst>
            <a:rect l="0" t="0" r="r" b="b"/>
            <a:pathLst>
              <a:path w="15" h="155">
                <a:moveTo>
                  <a:pt x="15" y="0"/>
                </a:moveTo>
                <a:cubicBezTo>
                  <a:pt x="8" y="51"/>
                  <a:pt x="0" y="102"/>
                  <a:pt x="0" y="155"/>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669729" name="Freeform 33"/>
          <p:cNvSpPr>
            <a:spLocks/>
          </p:cNvSpPr>
          <p:nvPr/>
        </p:nvSpPr>
        <p:spPr bwMode="auto">
          <a:xfrm>
            <a:off x="8077200" y="3657600"/>
            <a:ext cx="209550" cy="331788"/>
          </a:xfrm>
          <a:custGeom>
            <a:avLst/>
            <a:gdLst/>
            <a:ahLst/>
            <a:cxnLst>
              <a:cxn ang="0">
                <a:pos x="55" y="0"/>
              </a:cxn>
              <a:cxn ang="0">
                <a:pos x="101" y="23"/>
              </a:cxn>
              <a:cxn ang="0">
                <a:pos x="62" y="155"/>
              </a:cxn>
              <a:cxn ang="0">
                <a:pos x="8" y="147"/>
              </a:cxn>
              <a:cxn ang="0">
                <a:pos x="31" y="139"/>
              </a:cxn>
              <a:cxn ang="0">
                <a:pos x="78" y="147"/>
              </a:cxn>
              <a:cxn ang="0">
                <a:pos x="132" y="209"/>
              </a:cxn>
            </a:cxnLst>
            <a:rect l="0" t="0" r="r" b="b"/>
            <a:pathLst>
              <a:path w="132" h="209">
                <a:moveTo>
                  <a:pt x="55" y="0"/>
                </a:moveTo>
                <a:cubicBezTo>
                  <a:pt x="62" y="2"/>
                  <a:pt x="99" y="10"/>
                  <a:pt x="101" y="23"/>
                </a:cubicBezTo>
                <a:cubicBezTo>
                  <a:pt x="107" y="72"/>
                  <a:pt x="111" y="138"/>
                  <a:pt x="62" y="155"/>
                </a:cubicBezTo>
                <a:cubicBezTo>
                  <a:pt x="44" y="152"/>
                  <a:pt x="24" y="155"/>
                  <a:pt x="8" y="147"/>
                </a:cubicBezTo>
                <a:cubicBezTo>
                  <a:pt x="0" y="143"/>
                  <a:pt x="22" y="139"/>
                  <a:pt x="31" y="139"/>
                </a:cubicBezTo>
                <a:cubicBezTo>
                  <a:pt x="46" y="139"/>
                  <a:pt x="62" y="144"/>
                  <a:pt x="78" y="147"/>
                </a:cubicBezTo>
                <a:cubicBezTo>
                  <a:pt x="92" y="169"/>
                  <a:pt x="98" y="209"/>
                  <a:pt x="132" y="209"/>
                </a:cubicBezTo>
              </a:path>
            </a:pathLst>
          </a:custGeom>
          <a:solidFill>
            <a:schemeClr val="lt1">
              <a:alpha val="0"/>
            </a:schemeClr>
          </a:solidFill>
          <a:ln>
            <a:solidFill>
              <a:srgbClr val="FFFF00"/>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457200" fontAlgn="auto">
              <a:spcBef>
                <a:spcPts val="0"/>
              </a:spcBef>
              <a:spcAft>
                <a:spcPts val="0"/>
              </a:spcAft>
              <a:defRPr/>
            </a:pPr>
            <a:endParaRPr lang="en-US" dirty="0"/>
          </a:p>
        </p:txBody>
      </p:sp>
      <p:sp>
        <p:nvSpPr>
          <p:cNvPr id="22562" name="TextBox 1"/>
          <p:cNvSpPr txBox="1">
            <a:spLocks noChangeArrowheads="1"/>
          </p:cNvSpPr>
          <p:nvPr/>
        </p:nvSpPr>
        <p:spPr bwMode="auto">
          <a:xfrm>
            <a:off x="6718300" y="6045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pitchFamily="1" charset="0"/>
                <a:ea typeface="ＭＳ Ｐゴシック" pitchFamily="34" charset="-128"/>
              </a:defRPr>
            </a:lvl1pPr>
            <a:lvl2pPr marL="742950" indent="-285750" eaLnBrk="0" hangingPunct="0">
              <a:defRPr>
                <a:solidFill>
                  <a:schemeClr val="tx1"/>
                </a:solidFill>
                <a:latin typeface="Times" pitchFamily="1" charset="0"/>
                <a:ea typeface="ＭＳ Ｐゴシック" pitchFamily="34" charset="-128"/>
              </a:defRPr>
            </a:lvl2pPr>
            <a:lvl3pPr marL="1143000" indent="-228600" eaLnBrk="0" hangingPunct="0">
              <a:defRPr>
                <a:solidFill>
                  <a:schemeClr val="tx1"/>
                </a:solidFill>
                <a:latin typeface="Times" pitchFamily="1" charset="0"/>
                <a:ea typeface="ＭＳ Ｐゴシック" pitchFamily="34" charset="-128"/>
              </a:defRPr>
            </a:lvl3pPr>
            <a:lvl4pPr marL="1600200" indent="-228600" eaLnBrk="0" hangingPunct="0">
              <a:defRPr>
                <a:solidFill>
                  <a:schemeClr val="tx1"/>
                </a:solidFill>
                <a:latin typeface="Times" pitchFamily="1" charset="0"/>
                <a:ea typeface="ＭＳ Ｐゴシック" pitchFamily="34" charset="-128"/>
              </a:defRPr>
            </a:lvl4pPr>
            <a:lvl5pPr marL="2057400" indent="-228600" eaLnBrk="0" hangingPunct="0">
              <a:defRPr>
                <a:solidFill>
                  <a:schemeClr val="tx1"/>
                </a:solidFill>
                <a:latin typeface="Times" pitchFamily="1"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pitchFamily="1"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pitchFamily="1"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pitchFamily="1"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pitchFamily="1" charset="0"/>
                <a:ea typeface="ＭＳ Ｐゴシック" pitchFamily="34" charset="-128"/>
              </a:defRPr>
            </a:lvl9pPr>
          </a:lstStyle>
          <a:p>
            <a:pPr eaLnBrk="1" hangingPunct="1"/>
            <a:r>
              <a:rPr lang="en-US" sz="2000" dirty="0">
                <a:solidFill>
                  <a:schemeClr val="bg1"/>
                </a:solidFill>
              </a:rPr>
              <a:t>Phil Daro, 2010</a:t>
            </a:r>
          </a:p>
        </p:txBody>
      </p:sp>
      <p:pic>
        <p:nvPicPr>
          <p:cNvPr id="38" name="Picture 37"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38" y="5911728"/>
            <a:ext cx="2673270" cy="696059"/>
          </a:xfrm>
          <a:prstGeom prst="rect">
            <a:avLst/>
          </a:prstGeom>
        </p:spPr>
      </p:pic>
    </p:spTree>
    <p:extLst>
      <p:ext uri="{BB962C8B-B14F-4D97-AF65-F5344CB8AC3E}">
        <p14:creationId xmlns:p14="http://schemas.microsoft.com/office/powerpoint/2010/main" val="2812813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594" y="274638"/>
            <a:ext cx="7431205" cy="1143000"/>
          </a:xfrm>
        </p:spPr>
        <p:txBody>
          <a:bodyPr/>
          <a:lstStyle/>
          <a:p>
            <a:r>
              <a:rPr lang="en-US" b="1" dirty="0" smtClean="0">
                <a:solidFill>
                  <a:srgbClr val="002060"/>
                </a:solidFill>
              </a:rPr>
              <a:t>Other “Butterflies”?</a:t>
            </a:r>
            <a:endParaRPr lang="en-US" b="1" dirty="0">
              <a:solidFill>
                <a:srgbClr val="002060"/>
              </a:solidFill>
            </a:endParaRPr>
          </a:p>
        </p:txBody>
      </p:sp>
      <p:sp>
        <p:nvSpPr>
          <p:cNvPr id="3" name="Content Placeholder 2"/>
          <p:cNvSpPr>
            <a:spLocks noGrp="1"/>
          </p:cNvSpPr>
          <p:nvPr>
            <p:ph idx="1"/>
          </p:nvPr>
        </p:nvSpPr>
        <p:spPr>
          <a:xfrm>
            <a:off x="1160060" y="1600200"/>
            <a:ext cx="7526740" cy="4525963"/>
          </a:xfrm>
        </p:spPr>
        <p:txBody>
          <a:bodyPr/>
          <a:lstStyle/>
          <a:p>
            <a:r>
              <a:rPr lang="en-US" dirty="0" smtClean="0">
                <a:solidFill>
                  <a:srgbClr val="002060"/>
                </a:solidFill>
              </a:rPr>
              <a:t>FOIL</a:t>
            </a:r>
          </a:p>
          <a:p>
            <a:r>
              <a:rPr lang="en-US" dirty="0" smtClean="0">
                <a:solidFill>
                  <a:srgbClr val="002060"/>
                </a:solidFill>
              </a:rPr>
              <a:t>Cross multiplication</a:t>
            </a:r>
          </a:p>
          <a:p>
            <a:r>
              <a:rPr lang="en-US" dirty="0" smtClean="0">
                <a:solidFill>
                  <a:srgbClr val="002060"/>
                </a:solidFill>
              </a:rPr>
              <a:t>Keep-change-flip,  KFC, etc.</a:t>
            </a:r>
          </a:p>
          <a:p>
            <a:r>
              <a:rPr lang="en-US" dirty="0" smtClean="0">
                <a:solidFill>
                  <a:srgbClr val="002060"/>
                </a:solidFill>
              </a:rPr>
              <a:t>Keep-change-change</a:t>
            </a:r>
          </a:p>
          <a:p>
            <a:r>
              <a:rPr lang="en-US" dirty="0" smtClean="0">
                <a:solidFill>
                  <a:srgbClr val="002060"/>
                </a:solidFill>
              </a:rPr>
              <a:t>Does McDonalds Sell Cheese Burgers?</a:t>
            </a:r>
          </a:p>
          <a:p>
            <a:r>
              <a:rPr lang="en-US" dirty="0">
                <a:solidFill>
                  <a:srgbClr val="002060"/>
                </a:solidFill>
              </a:rPr>
              <a:t>Key words</a:t>
            </a:r>
          </a:p>
          <a:p>
            <a:pPr marL="0" indent="0">
              <a:buNone/>
            </a:pPr>
            <a:endParaRPr lang="en-US" dirty="0" smtClean="0">
              <a:solidFill>
                <a:srgbClr val="002060"/>
              </a:solidFill>
            </a:endParaRPr>
          </a:p>
          <a:p>
            <a:pPr marL="0" indent="0">
              <a:buNone/>
            </a:pPr>
            <a:endParaRPr lang="en-US" dirty="0" smtClean="0"/>
          </a:p>
          <a:p>
            <a:endParaRPr lang="en-US" dirty="0"/>
          </a:p>
        </p:txBody>
      </p:sp>
      <p:sp>
        <p:nvSpPr>
          <p:cNvPr id="4" name="TextBox 3"/>
          <p:cNvSpPr txBox="1"/>
          <p:nvPr/>
        </p:nvSpPr>
        <p:spPr>
          <a:xfrm>
            <a:off x="5226515" y="3343870"/>
            <a:ext cx="3460284" cy="923330"/>
          </a:xfrm>
          <a:prstGeom prst="rect">
            <a:avLst/>
          </a:prstGeom>
          <a:noFill/>
        </p:spPr>
        <p:txBody>
          <a:bodyPr wrap="square" rtlCol="0">
            <a:spAutoFit/>
          </a:bodyPr>
          <a:lstStyle/>
          <a:p>
            <a:r>
              <a:rPr lang="en-US" sz="3200" dirty="0">
                <a:solidFill>
                  <a:srgbClr val="002060"/>
                </a:solidFill>
                <a:cs typeface="Times New Roman"/>
              </a:rPr>
              <a:t>(a - </a:t>
            </a:r>
            <a:r>
              <a:rPr lang="en-US" sz="3200" dirty="0" smtClean="0">
                <a:solidFill>
                  <a:srgbClr val="002060"/>
                </a:solidFill>
                <a:cs typeface="Times New Roman"/>
              </a:rPr>
              <a:t>b </a:t>
            </a:r>
            <a:r>
              <a:rPr lang="en-US" sz="3200" dirty="0">
                <a:solidFill>
                  <a:srgbClr val="002060"/>
                </a:solidFill>
                <a:cs typeface="Times New Roman"/>
              </a:rPr>
              <a:t>= a + </a:t>
            </a:r>
            <a:r>
              <a:rPr lang="en-US" sz="5400" baseline="10000" dirty="0" smtClean="0">
                <a:solidFill>
                  <a:srgbClr val="002060"/>
                </a:solidFill>
                <a:cs typeface="Times New Roman"/>
              </a:rPr>
              <a:t>-</a:t>
            </a:r>
            <a:r>
              <a:rPr lang="en-US" sz="3200" baseline="10000" dirty="0" smtClean="0">
                <a:solidFill>
                  <a:srgbClr val="002060"/>
                </a:solidFill>
                <a:cs typeface="Times New Roman"/>
              </a:rPr>
              <a:t> </a:t>
            </a:r>
            <a:r>
              <a:rPr lang="en-US" sz="3200" dirty="0" smtClean="0">
                <a:solidFill>
                  <a:srgbClr val="002060"/>
                </a:solidFill>
                <a:cs typeface="Times New Roman"/>
              </a:rPr>
              <a:t>b)</a:t>
            </a:r>
            <a:endParaRPr lang="en-US" sz="3200" dirty="0">
              <a:solidFill>
                <a:srgbClr val="002060"/>
              </a:solidFill>
              <a:cs typeface="Times New Roman"/>
            </a:endParaRPr>
          </a:p>
          <a:p>
            <a:endParaRPr lang="en-US" dirty="0"/>
          </a:p>
        </p:txBody>
      </p:sp>
    </p:spTree>
    <p:extLst>
      <p:ext uri="{BB962C8B-B14F-4D97-AF65-F5344CB8AC3E}">
        <p14:creationId xmlns:p14="http://schemas.microsoft.com/office/powerpoint/2010/main" val="417470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10184" y="274638"/>
            <a:ext cx="7376615" cy="1143000"/>
          </a:xfrm>
        </p:spPr>
        <p:txBody>
          <a:bodyPr/>
          <a:lstStyle/>
          <a:p>
            <a:pPr eaLnBrk="1" hangingPunct="1"/>
            <a:r>
              <a:rPr lang="en-US" altLang="en-US" b="1" dirty="0" smtClean="0">
                <a:solidFill>
                  <a:srgbClr val="003366"/>
                </a:solidFill>
                <a:latin typeface="Helvetica" pitchFamily="34" charset="0"/>
              </a:rPr>
              <a:t>Key Instructional Shift</a:t>
            </a:r>
          </a:p>
        </p:txBody>
      </p:sp>
      <p:sp>
        <p:nvSpPr>
          <p:cNvPr id="3" name="Content Placeholder 2"/>
          <p:cNvSpPr>
            <a:spLocks noGrp="1"/>
          </p:cNvSpPr>
          <p:nvPr>
            <p:ph idx="1"/>
          </p:nvPr>
        </p:nvSpPr>
        <p:spPr>
          <a:xfrm>
            <a:off x="1146412" y="1600200"/>
            <a:ext cx="7540387" cy="4525963"/>
          </a:xfrm>
        </p:spPr>
        <p:txBody>
          <a:bodyPr/>
          <a:lstStyle/>
          <a:p>
            <a:pPr marL="0" indent="0" algn="ctr" eaLnBrk="1" hangingPunct="1">
              <a:spcBef>
                <a:spcPts val="1200"/>
              </a:spcBef>
              <a:buFontTx/>
              <a:buNone/>
            </a:pPr>
            <a:r>
              <a:rPr lang="en-US" altLang="en-US" sz="3600" dirty="0" smtClean="0">
                <a:solidFill>
                  <a:srgbClr val="003366"/>
                </a:solidFill>
                <a:latin typeface="Helvetica" pitchFamily="34" charset="0"/>
              </a:rPr>
              <a:t>From emphasis on: </a:t>
            </a:r>
          </a:p>
          <a:p>
            <a:pPr marL="0" indent="0" algn="ctr" eaLnBrk="1" hangingPunct="1">
              <a:spcBef>
                <a:spcPts val="1200"/>
              </a:spcBef>
              <a:buFontTx/>
              <a:buNone/>
            </a:pPr>
            <a:r>
              <a:rPr lang="en-US" altLang="en-US" sz="3600" b="1" dirty="0" smtClean="0">
                <a:solidFill>
                  <a:srgbClr val="003366"/>
                </a:solidFill>
                <a:latin typeface="Helvetica" pitchFamily="34" charset="0"/>
              </a:rPr>
              <a:t>How to get answers </a:t>
            </a:r>
          </a:p>
          <a:p>
            <a:pPr marL="0" indent="0" algn="ctr" eaLnBrk="1" hangingPunct="1">
              <a:buFontTx/>
              <a:buNone/>
            </a:pPr>
            <a:endParaRPr lang="en-US" altLang="en-US" sz="3600" dirty="0" smtClean="0">
              <a:solidFill>
                <a:srgbClr val="003366"/>
              </a:solidFill>
              <a:latin typeface="Helvetica" pitchFamily="34" charset="0"/>
            </a:endParaRPr>
          </a:p>
          <a:p>
            <a:pPr marL="0" indent="0" algn="ctr" eaLnBrk="1" hangingPunct="1">
              <a:spcBef>
                <a:spcPts val="1200"/>
              </a:spcBef>
              <a:buFontTx/>
              <a:buNone/>
            </a:pPr>
            <a:r>
              <a:rPr lang="en-US" altLang="en-US" sz="3600" dirty="0" smtClean="0">
                <a:solidFill>
                  <a:srgbClr val="003366"/>
                </a:solidFill>
                <a:latin typeface="Helvetica" pitchFamily="34" charset="0"/>
              </a:rPr>
              <a:t>To emphasis on:</a:t>
            </a:r>
          </a:p>
          <a:p>
            <a:pPr marL="0" indent="0" algn="ctr" eaLnBrk="1" hangingPunct="1">
              <a:spcBef>
                <a:spcPts val="1200"/>
              </a:spcBef>
              <a:buFontTx/>
              <a:buNone/>
            </a:pPr>
            <a:r>
              <a:rPr lang="en-US" altLang="en-US" sz="3600" b="1" dirty="0" smtClean="0">
                <a:solidFill>
                  <a:srgbClr val="003366"/>
                </a:solidFill>
                <a:latin typeface="Helvetica" pitchFamily="34" charset="0"/>
              </a:rPr>
              <a:t>Understanding mathematics </a:t>
            </a:r>
          </a:p>
        </p:txBody>
      </p:sp>
    </p:spTree>
    <p:extLst>
      <p:ext uri="{BB962C8B-B14F-4D97-AF65-F5344CB8AC3E}">
        <p14:creationId xmlns:p14="http://schemas.microsoft.com/office/powerpoint/2010/main" val="369010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12" y="274638"/>
            <a:ext cx="7540388" cy="1143000"/>
          </a:xfrm>
        </p:spPr>
        <p:txBody>
          <a:bodyPr>
            <a:normAutofit fontScale="90000"/>
          </a:bodyPr>
          <a:lstStyle/>
          <a:p>
            <a:r>
              <a:rPr lang="en-US" sz="4800" b="1" dirty="0" smtClean="0">
                <a:solidFill>
                  <a:srgbClr val="003366"/>
                </a:solidFill>
              </a:rPr>
              <a:t>Implementing CCSS-M Requires</a:t>
            </a:r>
            <a:endParaRPr lang="en-US" sz="4800" b="1" dirty="0">
              <a:solidFill>
                <a:srgbClr val="003366"/>
              </a:solidFill>
            </a:endParaRPr>
          </a:p>
        </p:txBody>
      </p:sp>
      <p:sp>
        <p:nvSpPr>
          <p:cNvPr id="3" name="Content Placeholder 2"/>
          <p:cNvSpPr>
            <a:spLocks noGrp="1"/>
          </p:cNvSpPr>
          <p:nvPr>
            <p:ph idx="1"/>
          </p:nvPr>
        </p:nvSpPr>
        <p:spPr>
          <a:xfrm>
            <a:off x="1392072" y="1600200"/>
            <a:ext cx="7294728" cy="4525963"/>
          </a:xfrm>
        </p:spPr>
        <p:txBody>
          <a:bodyPr/>
          <a:lstStyle/>
          <a:p>
            <a:pPr marL="0" indent="0" algn="ctr">
              <a:buNone/>
            </a:pPr>
            <a:r>
              <a:rPr lang="en-US" sz="4400" dirty="0">
                <a:solidFill>
                  <a:srgbClr val="003366"/>
                </a:solidFill>
              </a:rPr>
              <a:t>I</a:t>
            </a:r>
            <a:r>
              <a:rPr lang="en-US" sz="4400" dirty="0" smtClean="0">
                <a:solidFill>
                  <a:srgbClr val="003366"/>
                </a:solidFill>
              </a:rPr>
              <a:t>nstructional practices that promote students’ development of conceptual understanding and proficiency in the Standards for Mathematical Practice.</a:t>
            </a:r>
            <a:endParaRPr lang="en-US" sz="4400" dirty="0">
              <a:solidFill>
                <a:srgbClr val="003366"/>
              </a:solidFill>
            </a:endParaRPr>
          </a:p>
        </p:txBody>
      </p:sp>
    </p:spTree>
    <p:extLst>
      <p:ext uri="{BB962C8B-B14F-4D97-AF65-F5344CB8AC3E}">
        <p14:creationId xmlns:p14="http://schemas.microsoft.com/office/powerpoint/2010/main" val="3939040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8049" y="17788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We Must Focus on Instruction</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301837"/>
            <a:ext cx="7286625" cy="4191000"/>
          </a:xfrm>
          <a:prstGeom prst="rect">
            <a:avLst/>
          </a:prstGeom>
        </p:spPr>
        <p:txBody>
          <a:bodyPr vert="horz" lIns="91440" tIns="45720" rIns="91440" bIns="45720" rtlCol="0">
            <a:noAutofit/>
          </a:bodyPr>
          <a:lstStyle/>
          <a:p>
            <a:pPr marL="342900" indent="-342900">
              <a:spcBef>
                <a:spcPts val="1300"/>
              </a:spcBef>
              <a:buFont typeface="Arial"/>
              <a:buChar char="•"/>
              <a:tabLst>
                <a:tab pos="8234363" algn="r"/>
              </a:tabLst>
            </a:pPr>
            <a:r>
              <a:rPr lang="en-US" sz="2400" dirty="0" smtClean="0">
                <a:solidFill>
                  <a:srgbClr val="002060"/>
                </a:solidFill>
                <a:latin typeface="Verdana"/>
                <a:cs typeface="Verdana"/>
              </a:rPr>
              <a:t>Student learning of mathematics “depends fundamentally on what happens inside the classroom as teachers and learners interact over the curriculum.”</a:t>
            </a:r>
          </a:p>
          <a:p>
            <a:pPr algn="r">
              <a:spcBef>
                <a:spcPts val="1300"/>
              </a:spcBef>
              <a:spcAft>
                <a:spcPts val="600"/>
              </a:spcAft>
              <a:tabLst>
                <a:tab pos="8234363" algn="r"/>
              </a:tabLst>
            </a:pPr>
            <a:r>
              <a:rPr lang="en-US" sz="2000" i="1" dirty="0" smtClean="0">
                <a:solidFill>
                  <a:srgbClr val="002060"/>
                </a:solidFill>
                <a:latin typeface="Verdana"/>
                <a:cs typeface="Verdana"/>
              </a:rPr>
              <a:t>(Ball &amp; Forzani, 2011, p. 17)</a:t>
            </a:r>
          </a:p>
          <a:p>
            <a:pPr marL="342900" indent="-342900">
              <a:buFont typeface="Arial"/>
              <a:buChar char="•"/>
            </a:pPr>
            <a:endParaRPr lang="en-US" sz="1600" i="1" dirty="0" smtClean="0">
              <a:solidFill>
                <a:srgbClr val="002060"/>
              </a:solidFill>
              <a:latin typeface="Verdana"/>
              <a:cs typeface="Verdana"/>
            </a:endParaRPr>
          </a:p>
          <a:p>
            <a:pPr marL="342900" indent="-342900">
              <a:buFont typeface="Arial"/>
              <a:buChar char="•"/>
            </a:pPr>
            <a:r>
              <a:rPr lang="en-US" sz="2400" dirty="0" smtClean="0">
                <a:solidFill>
                  <a:srgbClr val="002060"/>
                </a:solidFill>
                <a:latin typeface="Verdana"/>
                <a:cs typeface="Verdana"/>
              </a:rPr>
              <a:t>“Teaching has 6 to 10 times as much impact on achievement as all other factors combined ... Just three years of effective teaching accounts on average for an improvement of 35 to 50 percentile points.”</a:t>
            </a:r>
          </a:p>
          <a:p>
            <a:pPr algn="r"/>
            <a:r>
              <a:rPr lang="en-US" sz="2400" i="1" dirty="0" smtClean="0">
                <a:solidFill>
                  <a:srgbClr val="002060"/>
                </a:solidFill>
                <a:latin typeface="Verdana"/>
                <a:cs typeface="Verdana"/>
              </a:rPr>
              <a:t>				</a:t>
            </a:r>
            <a:r>
              <a:rPr lang="en-US" sz="1600" i="1" dirty="0" smtClean="0">
                <a:solidFill>
                  <a:srgbClr val="002060"/>
                </a:solidFill>
                <a:latin typeface="Verdana"/>
                <a:cs typeface="Verdana"/>
              </a:rPr>
              <a:t>	</a:t>
            </a:r>
            <a:r>
              <a:rPr lang="en-US" sz="1100" i="1" dirty="0" smtClean="0">
                <a:solidFill>
                  <a:srgbClr val="002060"/>
                </a:solidFill>
                <a:latin typeface="Verdana"/>
                <a:cs typeface="Verdana"/>
              </a:rPr>
              <a:t>	</a:t>
            </a:r>
            <a:r>
              <a:rPr lang="en-US" sz="1600" i="1" dirty="0" smtClean="0">
                <a:solidFill>
                  <a:srgbClr val="002060"/>
                </a:solidFill>
                <a:latin typeface="Verdana"/>
                <a:cs typeface="Verdana"/>
              </a:rPr>
              <a:t>	</a:t>
            </a:r>
            <a:r>
              <a:rPr lang="en-US" sz="2400" i="1" dirty="0" smtClean="0">
                <a:solidFill>
                  <a:srgbClr val="002060"/>
                </a:solidFill>
                <a:latin typeface="Verdana"/>
                <a:cs typeface="Verdana"/>
              </a:rPr>
              <a:t>	</a:t>
            </a:r>
            <a:r>
              <a:rPr lang="en-US" sz="2000" i="1" dirty="0" smtClean="0">
                <a:solidFill>
                  <a:srgbClr val="002060"/>
                </a:solidFill>
                <a:latin typeface="Verdana"/>
                <a:cs typeface="Verdana"/>
              </a:rPr>
              <a:t>Schmoker (2006, p.9)</a:t>
            </a:r>
            <a:r>
              <a:rPr lang="en-US" sz="2000" b="1" i="1" dirty="0" smtClean="0">
                <a:solidFill>
                  <a:srgbClr val="002060"/>
                </a:solidFill>
                <a:latin typeface="Verdana"/>
                <a:cs typeface="Verdana"/>
              </a:rPr>
              <a:t> </a:t>
            </a:r>
            <a:endParaRPr lang="en-US" sz="2000" i="1" dirty="0" smtClean="0">
              <a:solidFill>
                <a:srgbClr val="002060"/>
              </a:solidFill>
              <a:latin typeface="Verdana"/>
              <a:cs typeface="Verdana"/>
            </a:endParaRPr>
          </a:p>
          <a:p>
            <a:pPr marL="457200" indent="-457200">
              <a:buAutoNum type="arabicPeriod"/>
            </a:pPr>
            <a:endParaRPr lang="en-US" sz="2400" i="1" dirty="0" smtClean="0">
              <a:solidFill>
                <a:srgbClr val="002060"/>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0995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020616" y="1727200"/>
            <a:ext cx="7704283" cy="4191000"/>
          </a:xfrm>
          <a:prstGeom prst="rect">
            <a:avLst/>
          </a:prstGeom>
        </p:spPr>
        <p:txBody>
          <a:bodyPr vert="horz" lIns="91440" tIns="45720" rIns="91440" bIns="45720" rtlCol="0">
            <a:noAutofit/>
          </a:bodyPr>
          <a:lstStyle/>
          <a:p>
            <a:pPr marL="457200" indent="-457200">
              <a:buAutoNum type="arabicPeriod"/>
            </a:pPr>
            <a:endParaRPr lang="en-US" sz="3200" b="1" dirty="0" smtClean="0">
              <a:solidFill>
                <a:schemeClr val="tx2"/>
              </a:solidFill>
              <a:latin typeface="Verdana"/>
              <a:cs typeface="Verdana"/>
            </a:endParaRPr>
          </a:p>
          <a:p>
            <a:pPr marL="457200" indent="-457200">
              <a:buAutoNum type="arabicPeriod"/>
            </a:pPr>
            <a:r>
              <a:rPr lang="en-US" sz="2800" b="1" dirty="0" smtClean="0">
                <a:solidFill>
                  <a:srgbClr val="002060"/>
                </a:solidFill>
                <a:latin typeface="Verdana"/>
                <a:cs typeface="Verdana"/>
              </a:rPr>
              <a:t>Teaching and Learning</a:t>
            </a:r>
          </a:p>
          <a:p>
            <a:pPr marL="457200" indent="-457200">
              <a:buAutoNum type="arabicPeriod"/>
            </a:pPr>
            <a:endParaRPr lang="en-US" sz="2400" i="1" dirty="0" smtClean="0">
              <a:solidFill>
                <a:srgbClr val="1F497D"/>
              </a:solidFill>
              <a:latin typeface="Verdana"/>
              <a:cs typeface="Verdana"/>
            </a:endParaRPr>
          </a:p>
          <a:p>
            <a:pPr algn="ctr"/>
            <a:r>
              <a:rPr lang="en-US" sz="2800" i="1" dirty="0" smtClean="0">
                <a:solidFill>
                  <a:srgbClr val="003366"/>
                </a:solidFill>
                <a:latin typeface="Verdana"/>
                <a:cs typeface="Verdana"/>
              </a:rPr>
              <a:t>Effective teaching is the non-negotiable core that ensures that all students learn mathematics at high levels.</a:t>
            </a:r>
            <a:endParaRPr lang="en-US" sz="2800" i="1"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12677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600" b="1" dirty="0" smtClean="0">
                <a:solidFill>
                  <a:srgbClr val="002060"/>
                </a:solidFill>
                <a:latin typeface="Verdana"/>
                <a:cs typeface="Verdana"/>
              </a:rPr>
              <a:t>Teaching and Learning</a:t>
            </a:r>
          </a:p>
          <a:p>
            <a:pPr marL="457200" indent="-457200">
              <a:lnSpc>
                <a:spcPct val="150000"/>
              </a:lnSpc>
              <a:buAutoNum type="arabicPeriod"/>
            </a:pPr>
            <a:r>
              <a:rPr lang="en-US" sz="2600" b="1" dirty="0" smtClean="0">
                <a:solidFill>
                  <a:srgbClr val="002060"/>
                </a:solidFill>
                <a:latin typeface="Verdana"/>
                <a:cs typeface="Verdana"/>
              </a:rPr>
              <a:t>Access and Equity</a:t>
            </a:r>
          </a:p>
          <a:p>
            <a:pPr marL="457200" indent="-457200">
              <a:lnSpc>
                <a:spcPct val="150000"/>
              </a:lnSpc>
              <a:buAutoNum type="arabicPeriod"/>
            </a:pPr>
            <a:r>
              <a:rPr lang="en-US" sz="2600" b="1" dirty="0" smtClean="0">
                <a:solidFill>
                  <a:srgbClr val="002060"/>
                </a:solidFill>
                <a:latin typeface="Verdana"/>
                <a:cs typeface="Verdana"/>
              </a:rPr>
              <a:t>Curriculum</a:t>
            </a:r>
          </a:p>
          <a:p>
            <a:pPr marL="457200" indent="-457200">
              <a:lnSpc>
                <a:spcPct val="150000"/>
              </a:lnSpc>
              <a:buAutoNum type="arabicPeriod"/>
            </a:pPr>
            <a:r>
              <a:rPr lang="en-US" sz="2600" b="1" dirty="0" smtClean="0">
                <a:solidFill>
                  <a:srgbClr val="002060"/>
                </a:solidFill>
                <a:latin typeface="Verdana"/>
                <a:cs typeface="Verdana"/>
              </a:rPr>
              <a:t>Tools and Technology</a:t>
            </a:r>
          </a:p>
          <a:p>
            <a:pPr marL="457200" indent="-457200">
              <a:lnSpc>
                <a:spcPct val="150000"/>
              </a:lnSpc>
              <a:buAutoNum type="arabicPeriod"/>
            </a:pPr>
            <a:r>
              <a:rPr lang="en-US" sz="2600" b="1" dirty="0" smtClean="0">
                <a:solidFill>
                  <a:srgbClr val="002060"/>
                </a:solidFill>
                <a:latin typeface="Verdana"/>
                <a:cs typeface="Verdana"/>
              </a:rPr>
              <a:t>Assessment</a:t>
            </a:r>
          </a:p>
          <a:p>
            <a:pPr marL="457200" indent="-457200">
              <a:lnSpc>
                <a:spcPct val="150000"/>
              </a:lnSpc>
              <a:buAutoNum type="arabicPeriod"/>
            </a:pPr>
            <a:r>
              <a:rPr lang="en-US" sz="2600" b="1" dirty="0" smtClean="0">
                <a:solidFill>
                  <a:srgbClr val="002060"/>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2800767"/>
          </a:xfrm>
          <a:prstGeom prst="rect">
            <a:avLst/>
          </a:prstGeom>
          <a:noFill/>
        </p:spPr>
        <p:txBody>
          <a:bodyPr wrap="square" rtlCol="0">
            <a:spAutoFit/>
          </a:bodyPr>
          <a:lstStyle/>
          <a:p>
            <a:r>
              <a:rPr lang="en-US" sz="2800" dirty="0" smtClean="0">
                <a:solidFill>
                  <a:srgbClr val="003366"/>
                </a:solidFill>
                <a:latin typeface="Verdana"/>
                <a:cs typeface="Verdana"/>
              </a:rPr>
              <a:t>Essential Elements</a:t>
            </a:r>
          </a:p>
          <a:p>
            <a:r>
              <a:rPr lang="en-US" sz="2800" dirty="0" smtClean="0">
                <a:solidFill>
                  <a:srgbClr val="003366"/>
                </a:solidFill>
                <a:latin typeface="Verdana"/>
                <a:cs typeface="Verdana"/>
              </a:rPr>
              <a:t>of Effective Math</a:t>
            </a:r>
          </a:p>
          <a:p>
            <a:r>
              <a:rPr lang="en-US" sz="2800" dirty="0" smtClean="0">
                <a:solidFill>
                  <a:srgbClr val="003366"/>
                </a:solidFill>
                <a:latin typeface="Verdana"/>
                <a:cs typeface="Verdana"/>
              </a:rPr>
              <a:t>Programs</a:t>
            </a:r>
          </a:p>
          <a:p>
            <a:endParaRPr lang="en-US" dirty="0" smtClean="0">
              <a:solidFill>
                <a:srgbClr val="003366"/>
              </a:solidFill>
              <a:latin typeface="Verdana"/>
              <a:cs typeface="Verdana"/>
            </a:endParaRPr>
          </a:p>
          <a:p>
            <a:endParaRPr lang="en-US" dirty="0">
              <a:solidFill>
                <a:srgbClr val="003366"/>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2392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143000" cy="6888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453788"/>
            <a:ext cx="6400800" cy="990600"/>
          </a:xfrm>
        </p:spPr>
        <p:txBody>
          <a:bodyPr/>
          <a:lstStyle/>
          <a:p>
            <a:r>
              <a:rPr lang="en-US" sz="3200" b="1" dirty="0" smtClean="0">
                <a:solidFill>
                  <a:srgbClr val="000000"/>
                </a:solidFill>
              </a:rPr>
              <a:t>      The Band Concert</a:t>
            </a:r>
            <a:endParaRPr lang="en-US" sz="3200" b="1" dirty="0">
              <a:solidFill>
                <a:srgbClr val="000000"/>
              </a:solidFill>
            </a:endParaRPr>
          </a:p>
        </p:txBody>
      </p:sp>
      <p:sp>
        <p:nvSpPr>
          <p:cNvPr id="3" name="TextBox 2"/>
          <p:cNvSpPr txBox="1"/>
          <p:nvPr/>
        </p:nvSpPr>
        <p:spPr>
          <a:xfrm>
            <a:off x="2714265" y="1853721"/>
            <a:ext cx="184666" cy="369332"/>
          </a:xfrm>
          <a:prstGeom prst="rect">
            <a:avLst/>
          </a:prstGeom>
          <a:noFill/>
        </p:spPr>
        <p:txBody>
          <a:bodyPr wrap="none" rtlCol="0">
            <a:spAutoFit/>
          </a:bodyPr>
          <a:lstStyle/>
          <a:p>
            <a:endParaRPr lang="en-US" dirty="0"/>
          </a:p>
        </p:txBody>
      </p:sp>
      <p:sp>
        <p:nvSpPr>
          <p:cNvPr id="4" name="Rectangle 3"/>
          <p:cNvSpPr/>
          <p:nvPr/>
        </p:nvSpPr>
        <p:spPr>
          <a:xfrm>
            <a:off x="533969" y="1524000"/>
            <a:ext cx="7876130" cy="4751181"/>
          </a:xfrm>
          <a:prstGeom prst="rect">
            <a:avLst/>
          </a:prstGeom>
          <a:noFill/>
        </p:spPr>
        <p:txBody>
          <a:bodyPr wrap="square">
            <a:noAutofit/>
          </a:bodyPr>
          <a:lstStyle/>
          <a:p>
            <a:r>
              <a:rPr lang="en-US" sz="2400" dirty="0">
                <a:solidFill>
                  <a:srgbClr val="000000"/>
                </a:solidFill>
              </a:rPr>
              <a:t>The third-grade class is responsible for setting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up </a:t>
            </a:r>
            <a:r>
              <a:rPr lang="en-US" sz="2400" dirty="0">
                <a:solidFill>
                  <a:srgbClr val="000000"/>
                </a:solidFill>
              </a:rPr>
              <a:t>the chairs for their spring band </a:t>
            </a:r>
            <a:r>
              <a:rPr lang="en-US" sz="2400" dirty="0" smtClean="0">
                <a:solidFill>
                  <a:srgbClr val="000000"/>
                </a:solidFill>
              </a:rPr>
              <a:t>concert</a:t>
            </a:r>
            <a:r>
              <a:rPr lang="en-US" sz="2400" dirty="0">
                <a:solidFill>
                  <a:srgbClr val="000000"/>
                </a:solidFill>
              </a:rPr>
              <a:t>. </a:t>
            </a:r>
            <a:r>
              <a:rPr lang="en-US" sz="2400" dirty="0" smtClean="0">
                <a:solidFill>
                  <a:srgbClr val="000000"/>
                </a:solidFill>
              </a:rPr>
              <a:t>In </a:t>
            </a:r>
            <a:br>
              <a:rPr lang="en-US" sz="2400" dirty="0" smtClean="0">
                <a:solidFill>
                  <a:srgbClr val="000000"/>
                </a:solidFill>
              </a:rPr>
            </a:br>
            <a:r>
              <a:rPr lang="en-US" sz="2400" dirty="0" smtClean="0">
                <a:solidFill>
                  <a:srgbClr val="000000"/>
                </a:solidFill>
              </a:rPr>
              <a:t>preparation</a:t>
            </a:r>
            <a:r>
              <a:rPr lang="en-US" sz="2400" dirty="0">
                <a:solidFill>
                  <a:srgbClr val="000000"/>
                </a:solidFill>
              </a:rPr>
              <a:t>, they </a:t>
            </a:r>
            <a:r>
              <a:rPr lang="en-US" sz="2400" dirty="0" smtClean="0">
                <a:solidFill>
                  <a:srgbClr val="000000"/>
                </a:solidFill>
              </a:rPr>
              <a:t>need </a:t>
            </a:r>
            <a:r>
              <a:rPr lang="en-US" sz="2400" dirty="0">
                <a:solidFill>
                  <a:srgbClr val="000000"/>
                </a:solidFill>
              </a:rPr>
              <a:t>to determine the total </a:t>
            </a:r>
            <a:r>
              <a:rPr lang="en-US" sz="2400" dirty="0" smtClean="0">
                <a:solidFill>
                  <a:srgbClr val="000000"/>
                </a:solidFill>
              </a:rPr>
              <a:t> </a:t>
            </a:r>
            <a:br>
              <a:rPr lang="en-US" sz="2400" dirty="0" smtClean="0">
                <a:solidFill>
                  <a:srgbClr val="000000"/>
                </a:solidFill>
              </a:rPr>
            </a:br>
            <a:r>
              <a:rPr lang="en-US" sz="2400" dirty="0" smtClean="0">
                <a:solidFill>
                  <a:srgbClr val="000000"/>
                </a:solidFill>
              </a:rPr>
              <a:t>number </a:t>
            </a:r>
            <a:r>
              <a:rPr lang="en-US" sz="2400" dirty="0">
                <a:solidFill>
                  <a:srgbClr val="000000"/>
                </a:solidFill>
              </a:rPr>
              <a:t>of chairs that </a:t>
            </a:r>
            <a:r>
              <a:rPr lang="en-US" sz="2400" dirty="0" smtClean="0">
                <a:solidFill>
                  <a:srgbClr val="000000"/>
                </a:solidFill>
              </a:rPr>
              <a:t>will be </a:t>
            </a:r>
            <a:r>
              <a:rPr lang="en-US" sz="2400" dirty="0">
                <a:solidFill>
                  <a:srgbClr val="000000"/>
                </a:solidFill>
              </a:rPr>
              <a:t>needed </a:t>
            </a:r>
            <a:r>
              <a:rPr lang="en-US" sz="2400" dirty="0" smtClean="0">
                <a:solidFill>
                  <a:srgbClr val="000000"/>
                </a:solidFill>
              </a:rPr>
              <a:t>and ask </a:t>
            </a:r>
          </a:p>
          <a:p>
            <a:r>
              <a:rPr lang="en-US" sz="2400" dirty="0" smtClean="0">
                <a:solidFill>
                  <a:srgbClr val="000000"/>
                </a:solidFill>
              </a:rPr>
              <a:t>the school’s </a:t>
            </a:r>
            <a:r>
              <a:rPr lang="en-US" sz="2400" dirty="0">
                <a:solidFill>
                  <a:srgbClr val="000000"/>
                </a:solidFill>
              </a:rPr>
              <a:t>engineer </a:t>
            </a:r>
            <a:r>
              <a:rPr lang="en-US" sz="2400" dirty="0" smtClean="0">
                <a:solidFill>
                  <a:srgbClr val="000000"/>
                </a:solidFill>
              </a:rPr>
              <a:t>to retrieve that many </a:t>
            </a:r>
          </a:p>
          <a:p>
            <a:r>
              <a:rPr lang="en-US" sz="2400" dirty="0" smtClean="0">
                <a:solidFill>
                  <a:srgbClr val="000000"/>
                </a:solidFill>
              </a:rPr>
              <a:t>chairs from the </a:t>
            </a:r>
            <a:r>
              <a:rPr lang="en-US" sz="2400" dirty="0">
                <a:solidFill>
                  <a:srgbClr val="000000"/>
                </a:solidFill>
              </a:rPr>
              <a:t>central storage area. </a:t>
            </a:r>
            <a:endParaRPr lang="en-US" sz="2400" dirty="0" smtClean="0">
              <a:solidFill>
                <a:srgbClr val="000000"/>
              </a:solidFill>
            </a:endParaRPr>
          </a:p>
          <a:p>
            <a:endParaRPr lang="en-US" dirty="0">
              <a:solidFill>
                <a:srgbClr val="000000"/>
              </a:solidFill>
            </a:endParaRPr>
          </a:p>
          <a:p>
            <a:r>
              <a:rPr lang="en-US" sz="2400" dirty="0" smtClean="0">
                <a:solidFill>
                  <a:srgbClr val="000000"/>
                </a:solidFill>
              </a:rPr>
              <a:t>The </a:t>
            </a:r>
            <a:r>
              <a:rPr lang="en-US" sz="2400" dirty="0">
                <a:solidFill>
                  <a:srgbClr val="000000"/>
                </a:solidFill>
              </a:rPr>
              <a:t>class needs to set up 7 rows of chairs with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20 </a:t>
            </a:r>
            <a:r>
              <a:rPr lang="en-US" sz="2400" dirty="0">
                <a:solidFill>
                  <a:srgbClr val="000000"/>
                </a:solidFill>
              </a:rPr>
              <a:t>chairs in each row, leaving space for a center aisle. </a:t>
            </a:r>
          </a:p>
          <a:p>
            <a:endParaRPr lang="en-US" dirty="0" smtClean="0">
              <a:solidFill>
                <a:srgbClr val="000000"/>
              </a:solidFill>
            </a:endParaRPr>
          </a:p>
          <a:p>
            <a:r>
              <a:rPr lang="en-US" sz="2400" dirty="0" smtClean="0">
                <a:solidFill>
                  <a:srgbClr val="000000"/>
                </a:solidFill>
              </a:rPr>
              <a:t>How </a:t>
            </a:r>
            <a:r>
              <a:rPr lang="en-US" sz="2400" dirty="0">
                <a:solidFill>
                  <a:srgbClr val="000000"/>
                </a:solidFill>
              </a:rPr>
              <a:t>many chairs does the school’s engineer need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to </a:t>
            </a:r>
            <a:r>
              <a:rPr lang="en-US" sz="2400" dirty="0">
                <a:solidFill>
                  <a:srgbClr val="000000"/>
                </a:solidFill>
              </a:rPr>
              <a:t>retrieve from the central storage area? </a:t>
            </a:r>
          </a:p>
        </p:txBody>
      </p:sp>
      <p:sp>
        <p:nvSpPr>
          <p:cNvPr id="7" name="Rounded Rectangular Callout 6"/>
          <p:cNvSpPr/>
          <p:nvPr/>
        </p:nvSpPr>
        <p:spPr>
          <a:xfrm rot="168248">
            <a:off x="6460493" y="150391"/>
            <a:ext cx="2614295" cy="3437257"/>
          </a:xfrm>
          <a:prstGeom prst="wedgeRoundRectCallout">
            <a:avLst>
              <a:gd name="adj1" fmla="val 3259"/>
              <a:gd name="adj2" fmla="val 74120"/>
              <a:gd name="adj3" fmla="val 16667"/>
            </a:avLst>
          </a:prstGeom>
          <a:solidFill>
            <a:srgbClr val="0070C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1200"/>
              </a:spcAft>
            </a:pPr>
            <a:r>
              <a:rPr lang="en-US" sz="2400" dirty="0" smtClean="0">
                <a:cs typeface="Arial"/>
              </a:rPr>
              <a:t>Make a quick sketch or diagram of the situation. </a:t>
            </a:r>
          </a:p>
          <a:p>
            <a:pPr algn="ctr"/>
            <a:r>
              <a:rPr lang="en-US" sz="2400" dirty="0" smtClean="0">
                <a:cs typeface="Arial"/>
              </a:rPr>
              <a:t>How might </a:t>
            </a:r>
            <a:br>
              <a:rPr lang="en-US" sz="2400" dirty="0" smtClean="0">
                <a:cs typeface="Arial"/>
              </a:rPr>
            </a:br>
            <a:r>
              <a:rPr lang="en-US" sz="2400" dirty="0" smtClean="0">
                <a:cs typeface="Arial"/>
              </a:rPr>
              <a:t>Grade 3 students approach this task?</a:t>
            </a:r>
            <a:endParaRPr lang="en-US" sz="2400" dirty="0">
              <a:cs typeface="Aria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52400"/>
            <a:ext cx="1201639" cy="1057442"/>
          </a:xfrm>
          <a:prstGeom prst="rect">
            <a:avLst/>
          </a:prstGeom>
        </p:spPr>
      </p:pic>
      <p:pic>
        <p:nvPicPr>
          <p:cNvPr id="8" name="Picture 7" descr="NCTM_R_LogoandName4C_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340151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391400" cy="1143000"/>
          </a:xfrm>
        </p:spPr>
        <p:txBody>
          <a:bodyPr/>
          <a:lstStyle/>
          <a:p>
            <a:pPr lvl="0"/>
            <a:r>
              <a:rPr lang="en-US" sz="3200" dirty="0">
                <a:cs typeface="Verdana"/>
              </a:rPr>
              <a:t>The Case of Mr. Harris and </a:t>
            </a:r>
            <a:br>
              <a:rPr lang="en-US" sz="3200" dirty="0">
                <a:cs typeface="Verdana"/>
              </a:rPr>
            </a:br>
            <a:r>
              <a:rPr lang="en-US" sz="3200" dirty="0">
                <a:cs typeface="Verdana"/>
              </a:rPr>
              <a:t>the Band Concert </a:t>
            </a:r>
            <a:r>
              <a:rPr lang="en-US" sz="3200" dirty="0" smtClean="0">
                <a:cs typeface="Verdana"/>
              </a:rPr>
              <a:t>Task</a:t>
            </a:r>
            <a:endParaRPr lang="en-US" dirty="0"/>
          </a:p>
        </p:txBody>
      </p:sp>
      <p:sp>
        <p:nvSpPr>
          <p:cNvPr id="3" name="Content Placeholder 2"/>
          <p:cNvSpPr>
            <a:spLocks noGrp="1"/>
          </p:cNvSpPr>
          <p:nvPr>
            <p:ph idx="1"/>
          </p:nvPr>
        </p:nvSpPr>
        <p:spPr>
          <a:xfrm>
            <a:off x="1371600" y="1752600"/>
            <a:ext cx="7315200" cy="4525963"/>
          </a:xfrm>
        </p:spPr>
        <p:txBody>
          <a:bodyPr>
            <a:normAutofit/>
          </a:bodyPr>
          <a:lstStyle/>
          <a:p>
            <a:pPr marL="228600" indent="-228600">
              <a:spcBef>
                <a:spcPts val="600"/>
              </a:spcBef>
              <a:spcAft>
                <a:spcPts val="1200"/>
              </a:spcAft>
            </a:pPr>
            <a:r>
              <a:rPr lang="en-US" sz="2200" b="1" dirty="0">
                <a:solidFill>
                  <a:srgbClr val="0000FF"/>
                </a:solidFill>
                <a:cs typeface="Verdana"/>
              </a:rPr>
              <a:t>Read</a:t>
            </a:r>
            <a:r>
              <a:rPr lang="en-US" sz="2200" dirty="0">
                <a:solidFill>
                  <a:schemeClr val="tx1">
                    <a:lumMod val="60000"/>
                    <a:lumOff val="40000"/>
                  </a:schemeClr>
                </a:solidFill>
                <a:cs typeface="Verdana"/>
              </a:rPr>
              <a:t> </a:t>
            </a:r>
            <a:r>
              <a:rPr lang="en-US" sz="2200" dirty="0">
                <a:solidFill>
                  <a:srgbClr val="000000"/>
                </a:solidFill>
                <a:cs typeface="Verdana"/>
              </a:rPr>
              <a:t>the Case of Mr. Harris and study </a:t>
            </a:r>
            <a:r>
              <a:rPr lang="en-US" sz="2200" dirty="0" smtClean="0">
                <a:solidFill>
                  <a:srgbClr val="000000"/>
                </a:solidFill>
                <a:cs typeface="Verdana"/>
              </a:rPr>
              <a:t>the </a:t>
            </a:r>
            <a:r>
              <a:rPr lang="en-US" sz="2200" dirty="0">
                <a:solidFill>
                  <a:srgbClr val="000000"/>
                </a:solidFill>
                <a:cs typeface="Verdana"/>
              </a:rPr>
              <a:t>strategies used by his students.</a:t>
            </a:r>
          </a:p>
          <a:p>
            <a:pPr marL="228600" indent="-228600">
              <a:spcBef>
                <a:spcPts val="600"/>
              </a:spcBef>
              <a:spcAft>
                <a:spcPts val="1200"/>
              </a:spcAft>
            </a:pPr>
            <a:r>
              <a:rPr lang="en-US" sz="2200" b="1" dirty="0">
                <a:solidFill>
                  <a:srgbClr val="0000FF"/>
                </a:solidFill>
                <a:cs typeface="Verdana"/>
              </a:rPr>
              <a:t>Make note </a:t>
            </a:r>
            <a:r>
              <a:rPr lang="en-US" sz="2200" dirty="0">
                <a:solidFill>
                  <a:srgbClr val="000000"/>
                </a:solidFill>
                <a:cs typeface="Verdana"/>
              </a:rPr>
              <a:t>of what Mr. Harris did before or during instruction to support his students’ developing understanding of multiplication.</a:t>
            </a:r>
          </a:p>
          <a:p>
            <a:pPr marL="228600" indent="-228600">
              <a:spcBef>
                <a:spcPts val="600"/>
              </a:spcBef>
              <a:spcAft>
                <a:spcPts val="1200"/>
              </a:spcAft>
            </a:pPr>
            <a:r>
              <a:rPr lang="en-US" sz="2200" b="1" dirty="0">
                <a:solidFill>
                  <a:srgbClr val="1A1AFF"/>
                </a:solidFill>
                <a:cs typeface="Verdana"/>
              </a:rPr>
              <a:t>Talk</a:t>
            </a:r>
            <a:r>
              <a:rPr lang="en-US" sz="2200" dirty="0">
                <a:solidFill>
                  <a:srgbClr val="1A1AFF"/>
                </a:solidFill>
                <a:cs typeface="Verdana"/>
              </a:rPr>
              <a:t> </a:t>
            </a:r>
            <a:r>
              <a:rPr lang="en-US" sz="2200" dirty="0">
                <a:solidFill>
                  <a:srgbClr val="000000"/>
                </a:solidFill>
                <a:cs typeface="Verdana"/>
              </a:rPr>
              <a:t>with </a:t>
            </a:r>
            <a:r>
              <a:rPr lang="en-US" sz="2200" dirty="0" smtClean="0">
                <a:solidFill>
                  <a:srgbClr val="000000"/>
                </a:solidFill>
                <a:cs typeface="Verdana"/>
              </a:rPr>
              <a:t>the people at your table about </a:t>
            </a:r>
            <a:r>
              <a:rPr lang="en-US" sz="2200" dirty="0">
                <a:solidFill>
                  <a:srgbClr val="000000"/>
                </a:solidFill>
                <a:cs typeface="Verdana"/>
              </a:rPr>
              <a:t>the “Teaching Practices” Mr. Harris is using and how they support students’ progress in their learning</a:t>
            </a:r>
            <a:r>
              <a:rPr lang="en-US" sz="2200" dirty="0" smtClean="0">
                <a:solidFill>
                  <a:srgbClr val="000000"/>
                </a:solidFill>
                <a:cs typeface="Verdana"/>
              </a:rPr>
              <a:t>.</a:t>
            </a:r>
          </a:p>
          <a:p>
            <a:pPr marL="228600" indent="-228600">
              <a:spcBef>
                <a:spcPts val="600"/>
              </a:spcBef>
              <a:spcAft>
                <a:spcPts val="1200"/>
              </a:spcAft>
            </a:pPr>
            <a:r>
              <a:rPr lang="en-US" sz="2200" dirty="0" smtClean="0">
                <a:solidFill>
                  <a:srgbClr val="000000"/>
                </a:solidFill>
                <a:cs typeface="Verdana"/>
              </a:rPr>
              <a:t>Be prepared to </a:t>
            </a:r>
            <a:r>
              <a:rPr lang="en-US" sz="2200" b="1" dirty="0" smtClean="0">
                <a:solidFill>
                  <a:srgbClr val="0000FF"/>
                </a:solidFill>
                <a:cs typeface="Verdana"/>
              </a:rPr>
              <a:t>share</a:t>
            </a:r>
            <a:r>
              <a:rPr lang="en-US" sz="2200" dirty="0" smtClean="0">
                <a:solidFill>
                  <a:srgbClr val="000000"/>
                </a:solidFill>
                <a:cs typeface="Verdana"/>
              </a:rPr>
              <a:t> the Teaching Practices that you discussed.</a:t>
            </a:r>
            <a:endParaRPr lang="en-US" sz="2200" dirty="0">
              <a:solidFill>
                <a:srgbClr val="000000"/>
              </a:solidFill>
              <a:cs typeface="Verdana"/>
            </a:endParaRPr>
          </a:p>
          <a:p>
            <a:pPr marL="0" indent="0">
              <a:buNone/>
            </a:pPr>
            <a:endParaRPr lang="en-US" dirty="0"/>
          </a:p>
        </p:txBody>
      </p:sp>
    </p:spTree>
    <p:extLst>
      <p:ext uri="{BB962C8B-B14F-4D97-AF65-F5344CB8AC3E}">
        <p14:creationId xmlns:p14="http://schemas.microsoft.com/office/powerpoint/2010/main" val="153526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228600"/>
            <a:ext cx="8686800" cy="1023938"/>
          </a:xfrm>
        </p:spPr>
        <p:txBody>
          <a:bodyPr/>
          <a:lstStyle/>
          <a:p>
            <a:pPr algn="ctr" eaLnBrk="1" hangingPunct="1"/>
            <a:r>
              <a:rPr lang="en-US" sz="2800" dirty="0" smtClean="0">
                <a:ea typeface="ＭＳ Ｐゴシック" pitchFamily="34" charset="-128"/>
              </a:rPr>
              <a:t>National Council of Teachers of Mathematics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www.nctm.org</a:t>
            </a:r>
          </a:p>
        </p:txBody>
      </p:sp>
      <p:sp>
        <p:nvSpPr>
          <p:cNvPr id="24580" name="Rectangle 3"/>
          <p:cNvSpPr>
            <a:spLocks noGrp="1" noChangeArrowheads="1"/>
          </p:cNvSpPr>
          <p:nvPr>
            <p:ph idx="1"/>
          </p:nvPr>
        </p:nvSpPr>
        <p:spPr>
          <a:xfrm>
            <a:off x="609600" y="1589088"/>
            <a:ext cx="8305800" cy="4522787"/>
          </a:xfrm>
        </p:spPr>
        <p:txBody>
          <a:bodyPr/>
          <a:lstStyle/>
          <a:p>
            <a:pPr marL="457200" lvl="1" indent="0" eaLnBrk="1" hangingPunct="1">
              <a:spcBef>
                <a:spcPts val="0"/>
              </a:spcBef>
              <a:buNone/>
            </a:pPr>
            <a:endParaRPr lang="en-US" sz="1000" dirty="0">
              <a:ea typeface="ＭＳ Ｐゴシック" pitchFamily="34" charset="-128"/>
            </a:endParaRPr>
          </a:p>
          <a:p>
            <a:pPr marL="0" lvl="2" indent="0" eaLnBrk="1" hangingPunct="1">
              <a:spcBef>
                <a:spcPts val="600"/>
              </a:spcBef>
              <a:buFontTx/>
              <a:buNone/>
            </a:pPr>
            <a:endParaRPr lang="en-US" sz="2800" b="1" dirty="0" smtClean="0">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4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850" y="2909566"/>
            <a:ext cx="4334300" cy="50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3054" y="3404116"/>
            <a:ext cx="7772400" cy="646331"/>
          </a:xfrm>
          <a:prstGeom prst="rect">
            <a:avLst/>
          </a:prstGeom>
        </p:spPr>
        <p:txBody>
          <a:bodyPr wrap="square">
            <a:spAutoFit/>
          </a:bodyPr>
          <a:lstStyle/>
          <a:p>
            <a:r>
              <a:rPr lang="en-US" b="1" dirty="0"/>
              <a:t>For $144 per year, your school will get a FREE print-only subscription to one of the following award-winning journals:</a:t>
            </a:r>
            <a:r>
              <a:rPr lang="en-US" dirty="0"/>
              <a:t> </a:t>
            </a:r>
            <a:endParaRPr lang="en-US" dirty="0">
              <a:effectLst/>
            </a:endParaRPr>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4050447"/>
            <a:ext cx="4953000" cy="117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9883" y="3831082"/>
            <a:ext cx="2795517" cy="212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2956" y="5075418"/>
            <a:ext cx="8469155" cy="1754326"/>
          </a:xfrm>
          <a:prstGeom prst="rect">
            <a:avLst/>
          </a:prstGeom>
        </p:spPr>
        <p:txBody>
          <a:bodyPr wrap="square">
            <a:spAutoFit/>
          </a:bodyPr>
          <a:lstStyle/>
          <a:p>
            <a:r>
              <a:rPr lang="en-US" b="1" dirty="0"/>
              <a:t>Five FREE E-Memberships for teachers in your school</a:t>
            </a:r>
            <a:r>
              <a:rPr lang="en-US" dirty="0"/>
              <a:t> </a:t>
            </a:r>
          </a:p>
          <a:p>
            <a:r>
              <a:rPr lang="en-US" dirty="0"/>
              <a:t>All the </a:t>
            </a:r>
            <a:r>
              <a:rPr lang="en-US" dirty="0">
                <a:hlinkClick r:id="rId7" tooltip="Full Individual Membership and E-Membership"/>
              </a:rPr>
              <a:t>benefits of an e-membership</a:t>
            </a:r>
            <a:r>
              <a:rPr lang="en-US" dirty="0"/>
              <a:t> including full access to </a:t>
            </a:r>
            <a:endParaRPr lang="en-US" dirty="0" smtClean="0"/>
          </a:p>
          <a:p>
            <a:r>
              <a:rPr lang="en-US" dirty="0" smtClean="0"/>
              <a:t>the </a:t>
            </a:r>
            <a:r>
              <a:rPr lang="en-US" dirty="0"/>
              <a:t>digital edition of </a:t>
            </a:r>
            <a:r>
              <a:rPr lang="en-US" i="1" dirty="0"/>
              <a:t>Teaching Children Mathematics</a:t>
            </a:r>
            <a:r>
              <a:rPr lang="en-US" dirty="0"/>
              <a:t> or </a:t>
            </a:r>
            <a:r>
              <a:rPr lang="en-US" dirty="0" smtClean="0"/>
              <a:t/>
            </a:r>
            <a:br>
              <a:rPr lang="en-US" dirty="0" smtClean="0"/>
            </a:br>
            <a:r>
              <a:rPr lang="en-US" i="1" dirty="0" smtClean="0"/>
              <a:t>Mathematics </a:t>
            </a:r>
            <a:r>
              <a:rPr lang="en-US" i="1" dirty="0"/>
              <a:t>Teaching in the Middle School</a:t>
            </a:r>
            <a:r>
              <a:rPr lang="en-US" dirty="0"/>
              <a:t> (a $72 value!) FREE! </a:t>
            </a:r>
            <a:endParaRPr lang="en-US" dirty="0" smtClean="0"/>
          </a:p>
          <a:p>
            <a:r>
              <a:rPr lang="en-US" dirty="0" smtClean="0"/>
              <a:t>To </a:t>
            </a:r>
            <a:r>
              <a:rPr lang="en-US" dirty="0"/>
              <a:t>involve more teachers, additional e-memberships can be added </a:t>
            </a:r>
            <a:endParaRPr lang="en-US" dirty="0" smtClean="0"/>
          </a:p>
          <a:p>
            <a:r>
              <a:rPr lang="en-US" dirty="0" smtClean="0"/>
              <a:t>for </a:t>
            </a:r>
            <a:r>
              <a:rPr lang="en-US" dirty="0"/>
              <a:t>just $10 each</a:t>
            </a:r>
            <a:r>
              <a:rPr lang="en-US" dirty="0" smtClean="0"/>
              <a:t>.</a:t>
            </a:r>
            <a:endParaRPr lang="en-US" dirty="0"/>
          </a:p>
        </p:txBody>
      </p:sp>
      <p:sp>
        <p:nvSpPr>
          <p:cNvPr id="11" name="Rectangle 2"/>
          <p:cNvSpPr txBox="1">
            <a:spLocks noChangeArrowheads="1"/>
          </p:cNvSpPr>
          <p:nvPr/>
        </p:nvSpPr>
        <p:spPr>
          <a:xfrm>
            <a:off x="0" y="0"/>
            <a:ext cx="9144000" cy="1371600"/>
          </a:xfrm>
          <a:prstGeom prst="rect">
            <a:avLst/>
          </a:prstGeom>
          <a:solidFill>
            <a:srgbClr val="00B0F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ea typeface="ＭＳ Ｐゴシック" pitchFamily="34" charset="-128"/>
              </a:rPr>
              <a:t>National Council of Teachers of Mathematics</a:t>
            </a:r>
            <a:r>
              <a:rPr lang="en-US" sz="4000" b="1" dirty="0" smtClean="0">
                <a:solidFill>
                  <a:srgbClr val="002060"/>
                </a:solidFill>
                <a:ea typeface="ＭＳ Ｐゴシック" pitchFamily="34" charset="-128"/>
              </a:rPr>
              <a:t/>
            </a:r>
            <a:br>
              <a:rPr lang="en-US" sz="4000" b="1" dirty="0" smtClean="0">
                <a:solidFill>
                  <a:srgbClr val="002060"/>
                </a:solidFill>
                <a:ea typeface="ＭＳ Ｐゴシック" pitchFamily="34" charset="-128"/>
              </a:rPr>
            </a:br>
            <a:r>
              <a:rPr lang="en-US" sz="4000" b="1" dirty="0" smtClean="0">
                <a:solidFill>
                  <a:srgbClr val="002060"/>
                </a:solidFill>
                <a:ea typeface="ＭＳ Ｐゴシック" pitchFamily="34" charset="-128"/>
              </a:rPr>
              <a:t>www.nctm.org</a:t>
            </a:r>
          </a:p>
        </p:txBody>
      </p:sp>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233323"/>
            <a:ext cx="9143999" cy="16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8807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Teaching and Learning Principle</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600200"/>
            <a:ext cx="7334250" cy="4191000"/>
          </a:xfrm>
          <a:prstGeom prst="rect">
            <a:avLst/>
          </a:prstGeom>
        </p:spPr>
        <p:txBody>
          <a:bodyPr vert="horz" lIns="91440" tIns="45720" rIns="91440" bIns="45720" rtlCol="0">
            <a:noAutofit/>
          </a:bodyPr>
          <a:lstStyle/>
          <a:p>
            <a:pPr algn="ctr">
              <a:lnSpc>
                <a:spcPct val="150000"/>
              </a:lnSpc>
              <a:spcBef>
                <a:spcPts val="600"/>
              </a:spcBef>
              <a:spcAft>
                <a:spcPts val="600"/>
              </a:spcAft>
            </a:pPr>
            <a:r>
              <a:rPr lang="en-US" sz="2400" dirty="0" smtClean="0">
                <a:solidFill>
                  <a:srgbClr val="002060"/>
                </a:solidFill>
                <a:latin typeface="Verdana"/>
                <a:cs typeface="Verdana"/>
              </a:rPr>
              <a:t>An excellent mathematics program requires effective teaching that engages students in meaningful learning through individual and collaborative experiences that promote their ability to make sense of mathematical ideas and reason mathematically.</a:t>
            </a:r>
            <a:endParaRPr lang="en-US" sz="2400" dirty="0">
              <a:solidFill>
                <a:srgbClr val="002060"/>
              </a:solidFill>
              <a:latin typeface="Verdana"/>
              <a:cs typeface="Verdana"/>
            </a:endParaRPr>
          </a:p>
        </p:txBody>
      </p:sp>
      <p:pic>
        <p:nvPicPr>
          <p:cNvPr id="2" name="Picture 1" descr="14861 principles to action cover bar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3639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600" b="1" dirty="0" smtClean="0">
                <a:solidFill>
                  <a:srgbClr val="002060"/>
                </a:solidFill>
                <a:latin typeface="Verdana"/>
                <a:cs typeface="Verdana"/>
              </a:rPr>
              <a:t>Relating the Case to the </a:t>
            </a:r>
          </a:p>
          <a:p>
            <a:pPr lvl="0" algn="ctr">
              <a:spcBef>
                <a:spcPct val="0"/>
              </a:spcBef>
              <a:defRPr/>
            </a:pPr>
            <a:r>
              <a:rPr lang="en-US" sz="2600" b="1" dirty="0" smtClean="0">
                <a:solidFill>
                  <a:srgbClr val="002060"/>
                </a:solidFill>
                <a:latin typeface="Verdana"/>
                <a:cs typeface="Verdana"/>
              </a:rPr>
              <a:t>Mathematics Teaching Practices</a:t>
            </a:r>
            <a:endParaRPr lang="en-US" sz="2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spTree>
    <p:extLst>
      <p:ext uri="{BB962C8B-B14F-4D97-AF65-F5344CB8AC3E}">
        <p14:creationId xmlns:p14="http://schemas.microsoft.com/office/powerpoint/2010/main" val="3017486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Establish Mathematics Goals </a:t>
            </a:r>
          </a:p>
          <a:p>
            <a:pPr lvl="0" algn="ctr">
              <a:spcBef>
                <a:spcPct val="0"/>
              </a:spcBef>
              <a:defRPr/>
            </a:pPr>
            <a:r>
              <a:rPr lang="en-US" sz="2800" b="1" dirty="0" smtClean="0">
                <a:solidFill>
                  <a:srgbClr val="002060"/>
                </a:solidFill>
                <a:latin typeface="Verdana"/>
                <a:ea typeface="Verdana" pitchFamily="34" charset="0"/>
                <a:cs typeface="Verdana"/>
              </a:rPr>
              <a:t>To Focus Learning</a:t>
            </a: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buNone/>
            </a:pPr>
            <a:r>
              <a:rPr lang="en-US" sz="2200" dirty="0" smtClean="0">
                <a:solidFill>
                  <a:srgbClr val="002060"/>
                </a:solidFill>
                <a:latin typeface="Verdana"/>
                <a:cs typeface="Verdana"/>
              </a:rPr>
              <a:t>Learning Goals should:</a:t>
            </a:r>
          </a:p>
          <a:p>
            <a:pPr marL="342900" indent="-342900">
              <a:spcBef>
                <a:spcPts val="600"/>
              </a:spcBef>
              <a:buFont typeface="Arial"/>
              <a:buChar char="•"/>
            </a:pPr>
            <a:r>
              <a:rPr lang="en-US" sz="2200" dirty="0" smtClean="0">
                <a:solidFill>
                  <a:srgbClr val="002060"/>
                </a:solidFill>
                <a:latin typeface="Verdana"/>
                <a:cs typeface="Verdana"/>
              </a:rPr>
              <a:t>Clearly state what it is students are to learn and understand about mathematics as the result of instruction;</a:t>
            </a:r>
          </a:p>
          <a:p>
            <a:pPr marL="342900" indent="-342900">
              <a:spcBef>
                <a:spcPts val="600"/>
              </a:spcBef>
              <a:buFont typeface="Arial"/>
              <a:buChar char="•"/>
            </a:pPr>
            <a:r>
              <a:rPr lang="en-US" sz="2200" dirty="0" smtClean="0">
                <a:solidFill>
                  <a:srgbClr val="002060"/>
                </a:solidFill>
                <a:latin typeface="Verdana"/>
                <a:cs typeface="Verdana"/>
              </a:rPr>
              <a:t>Be situated within learning progressions; and</a:t>
            </a:r>
          </a:p>
          <a:p>
            <a:pPr marL="342900" indent="-342900">
              <a:spcBef>
                <a:spcPts val="600"/>
              </a:spcBef>
              <a:buFont typeface="Arial"/>
              <a:buChar char="•"/>
            </a:pPr>
            <a:r>
              <a:rPr lang="en-US" sz="2200" dirty="0" smtClean="0">
                <a:solidFill>
                  <a:srgbClr val="002060"/>
                </a:solidFill>
                <a:latin typeface="Verdana"/>
                <a:cs typeface="Verdana"/>
              </a:rPr>
              <a:t>Frame the decisions that teachers make during a lesson.</a:t>
            </a:r>
          </a:p>
          <a:p>
            <a:endParaRPr lang="en-US" sz="3200" dirty="0" smtClean="0">
              <a:solidFill>
                <a:srgbClr val="002060"/>
              </a:solidFill>
              <a:latin typeface="Verdana"/>
              <a:cs typeface="Verdana"/>
            </a:endParaRPr>
          </a:p>
          <a:p>
            <a:pPr marL="114300" indent="0">
              <a:buNone/>
            </a:pPr>
            <a:r>
              <a:rPr lang="en-US" sz="2200" i="1" dirty="0" smtClean="0">
                <a:solidFill>
                  <a:srgbClr val="002060"/>
                </a:solidFill>
                <a:latin typeface="Verdana"/>
                <a:cs typeface="Verdana"/>
              </a:rPr>
              <a:t>Formulating clear, explicit learning goals sets the stage for everything else. </a:t>
            </a:r>
          </a:p>
          <a:p>
            <a:pPr marL="114300" indent="0">
              <a:buNone/>
            </a:pPr>
            <a:endParaRPr lang="en-US" sz="1050" b="1" i="1" dirty="0" smtClean="0">
              <a:solidFill>
                <a:srgbClr val="002060"/>
              </a:solidFill>
              <a:latin typeface="Verdana"/>
              <a:cs typeface="Verdana"/>
            </a:endParaRPr>
          </a:p>
          <a:p>
            <a:pPr marL="114300" indent="0" algn="r">
              <a:buNone/>
            </a:pPr>
            <a:r>
              <a:rPr lang="en-US" sz="2000" dirty="0" smtClean="0">
                <a:solidFill>
                  <a:srgbClr val="002060"/>
                </a:solidFill>
                <a:latin typeface="Verdana"/>
                <a:cs typeface="Verdana"/>
              </a:rPr>
              <a:t>(Hiebert, Morris, Berk, &amp; Janssen, 2007, p.57)</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4738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4265" y="1853721"/>
            <a:ext cx="184708" cy="369320"/>
          </a:xfrm>
          <a:prstGeom prst="rect">
            <a:avLst/>
          </a:prstGeom>
          <a:noFill/>
        </p:spPr>
        <p:txBody>
          <a:bodyPr wrap="none" lIns="91429" tIns="45714" rIns="91429" bIns="45714" rtlCol="0">
            <a:spAutoFit/>
          </a:bodyPr>
          <a:lstStyle/>
          <a:p>
            <a:endParaRPr lang="en-US" dirty="0"/>
          </a:p>
        </p:txBody>
      </p:sp>
      <p:sp>
        <p:nvSpPr>
          <p:cNvPr id="6" name="Title 5"/>
          <p:cNvSpPr>
            <a:spLocks noGrp="1"/>
          </p:cNvSpPr>
          <p:nvPr>
            <p:ph type="title"/>
          </p:nvPr>
        </p:nvSpPr>
        <p:spPr/>
        <p:txBody>
          <a:bodyPr>
            <a:normAutofit/>
          </a:bodyPr>
          <a:lstStyle/>
          <a:p>
            <a:r>
              <a:rPr lang="en-US" sz="3200" dirty="0"/>
              <a:t>Mr. Harris’ Math Goals</a:t>
            </a:r>
          </a:p>
        </p:txBody>
      </p:sp>
      <p:sp>
        <p:nvSpPr>
          <p:cNvPr id="2" name="Content Placeholder 1"/>
          <p:cNvSpPr>
            <a:spLocks noGrp="1"/>
          </p:cNvSpPr>
          <p:nvPr>
            <p:ph idx="1"/>
          </p:nvPr>
        </p:nvSpPr>
        <p:spPr/>
        <p:txBody>
          <a:bodyPr/>
          <a:lstStyle/>
          <a:p>
            <a:endParaRPr lang="en-US"/>
          </a:p>
        </p:txBody>
      </p:sp>
      <p:sp>
        <p:nvSpPr>
          <p:cNvPr id="7" name="TextBox 6"/>
          <p:cNvSpPr txBox="1"/>
          <p:nvPr/>
        </p:nvSpPr>
        <p:spPr>
          <a:xfrm>
            <a:off x="3492696" y="2877876"/>
            <a:ext cx="184708" cy="369320"/>
          </a:xfrm>
          <a:prstGeom prst="rect">
            <a:avLst/>
          </a:prstGeom>
          <a:noFill/>
        </p:spPr>
        <p:txBody>
          <a:bodyPr wrap="none" lIns="91429" tIns="45714" rIns="91429" bIns="45714" rtlCol="0">
            <a:spAutoFit/>
          </a:bodyPr>
          <a:lstStyle/>
          <a:p>
            <a:endParaRPr lang="en-US" dirty="0"/>
          </a:p>
        </p:txBody>
      </p:sp>
      <p:sp>
        <p:nvSpPr>
          <p:cNvPr id="11" name="TextBox 10"/>
          <p:cNvSpPr txBox="1"/>
          <p:nvPr/>
        </p:nvSpPr>
        <p:spPr>
          <a:xfrm>
            <a:off x="1143000" y="1143001"/>
            <a:ext cx="7772400" cy="2323701"/>
          </a:xfrm>
          <a:prstGeom prst="rect">
            <a:avLst/>
          </a:prstGeom>
          <a:noFill/>
        </p:spPr>
        <p:txBody>
          <a:bodyPr wrap="square" lIns="91429" tIns="45714" rIns="91429" bIns="45714" rtlCol="0">
            <a:spAutoFit/>
          </a:bodyPr>
          <a:lstStyle/>
          <a:p>
            <a:pPr marL="0" lvl="1"/>
            <a:r>
              <a:rPr lang="en-US" sz="2900" dirty="0">
                <a:solidFill>
                  <a:srgbClr val="000000"/>
                </a:solidFill>
                <a:ea typeface="ＭＳ 明朝"/>
                <a:cs typeface="Times New Roman"/>
              </a:rPr>
              <a:t>Students will recognize the structure of multiplication as equal groups within and among different representations, focusing on identifying the number of equal groups and the size of each group within collections or arrays.</a:t>
            </a:r>
            <a:endParaRPr lang="en-US" dirty="0">
              <a:solidFill>
                <a:srgbClr val="000000"/>
              </a:solidFill>
            </a:endParaRPr>
          </a:p>
        </p:txBody>
      </p:sp>
      <p:sp>
        <p:nvSpPr>
          <p:cNvPr id="14" name="TextBox 13"/>
          <p:cNvSpPr txBox="1"/>
          <p:nvPr/>
        </p:nvSpPr>
        <p:spPr>
          <a:xfrm>
            <a:off x="1371599" y="3803304"/>
            <a:ext cx="7391401" cy="692497"/>
          </a:xfrm>
          <a:prstGeom prst="rect">
            <a:avLst/>
          </a:prstGeom>
          <a:solidFill>
            <a:schemeClr val="bg1">
              <a:lumMod val="85000"/>
            </a:schemeClr>
          </a:solidFill>
        </p:spPr>
        <p:txBody>
          <a:bodyPr wrap="square" lIns="91429" tIns="45714" rIns="91429" bIns="45714" rtlCol="0">
            <a:noAutofit/>
          </a:bodyPr>
          <a:lstStyle/>
          <a:p>
            <a:r>
              <a:rPr lang="en-US" sz="2800" b="1" i="1" dirty="0"/>
              <a:t>Student-friendly version ... </a:t>
            </a:r>
            <a:br>
              <a:rPr lang="en-US" sz="2800" b="1" i="1" dirty="0"/>
            </a:br>
            <a:endParaRPr lang="en-US" sz="2800" b="1" i="1" dirty="0"/>
          </a:p>
        </p:txBody>
      </p:sp>
      <p:sp>
        <p:nvSpPr>
          <p:cNvPr id="9" name="TextBox 8"/>
          <p:cNvSpPr txBox="1"/>
          <p:nvPr/>
        </p:nvSpPr>
        <p:spPr>
          <a:xfrm>
            <a:off x="1371600" y="4267201"/>
            <a:ext cx="7543800" cy="1417755"/>
          </a:xfrm>
          <a:prstGeom prst="rect">
            <a:avLst/>
          </a:prstGeom>
          <a:solidFill>
            <a:schemeClr val="bg1">
              <a:lumMod val="85000"/>
            </a:schemeClr>
          </a:solidFill>
        </p:spPr>
        <p:txBody>
          <a:bodyPr wrap="square" lIns="91429" tIns="45714" rIns="91429" bIns="45714" rtlCol="0">
            <a:noAutofit/>
          </a:bodyPr>
          <a:lstStyle/>
          <a:p>
            <a:r>
              <a:rPr lang="en-US" sz="2800" i="1" dirty="0"/>
              <a:t>We are learning to represent and solve word problems and explain how different representations match the story situation and the math operations</a:t>
            </a:r>
            <a:r>
              <a:rPr lang="en-US" sz="2800" b="1" i="1" dirty="0"/>
              <a:t>.</a:t>
            </a:r>
          </a:p>
        </p:txBody>
      </p:sp>
    </p:spTree>
    <p:extLst>
      <p:ext uri="{BB962C8B-B14F-4D97-AF65-F5344CB8AC3E}">
        <p14:creationId xmlns:p14="http://schemas.microsoft.com/office/powerpoint/2010/main" val="17955993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143000" y="1447800"/>
            <a:ext cx="7543800" cy="4953000"/>
          </a:xfrm>
        </p:spPr>
        <p:txBody>
          <a:bodyPr>
            <a:noAutofit/>
          </a:bodyPr>
          <a:lstStyle/>
          <a:p>
            <a:pPr marL="0" indent="0">
              <a:buNone/>
            </a:pPr>
            <a:r>
              <a:rPr lang="en-US" sz="2400" b="1" dirty="0"/>
              <a:t>Standard 3.OA.3. </a:t>
            </a:r>
            <a:r>
              <a:rPr lang="en-US" sz="2400" dirty="0"/>
              <a:t>Use multiplication and division within 100 to solve word problems in situations involving equal groups, arrays, and measurement quantities, </a:t>
            </a:r>
            <a:r>
              <a:rPr lang="en-US" sz="2400" dirty="0" smtClean="0"/>
              <a:t>e.g</a:t>
            </a:r>
            <a:r>
              <a:rPr lang="en-US" sz="2400" dirty="0"/>
              <a:t>., by using drawings and equations with a symbol for the unknown number to represent the problem. </a:t>
            </a:r>
          </a:p>
          <a:p>
            <a:pPr marL="0" indent="0">
              <a:spcBef>
                <a:spcPts val="1200"/>
              </a:spcBef>
              <a:buNone/>
            </a:pPr>
            <a:r>
              <a:rPr lang="en-US" sz="2400" b="1" dirty="0" smtClean="0"/>
              <a:t>Standard </a:t>
            </a:r>
            <a:r>
              <a:rPr lang="en-US" sz="2400" b="1" dirty="0"/>
              <a:t>3.NBT. 3. </a:t>
            </a:r>
            <a:r>
              <a:rPr lang="en-US" sz="2400" dirty="0"/>
              <a:t>Multiply one-digit whole numbers by multiples of 10 in the range 10–90 (e.g., 9 x 80, </a:t>
            </a:r>
            <a:r>
              <a:rPr lang="en-US" sz="2400" dirty="0" smtClean="0"/>
              <a:t>5 </a:t>
            </a:r>
            <a:r>
              <a:rPr lang="en-US" sz="2400" dirty="0"/>
              <a:t>x 60) using strategies based on place value and </a:t>
            </a:r>
            <a:r>
              <a:rPr lang="en-US" sz="2400" dirty="0" smtClean="0"/>
              <a:t>properties </a:t>
            </a:r>
            <a:r>
              <a:rPr lang="en-US" sz="2400" dirty="0"/>
              <a:t>of operations.</a:t>
            </a:r>
          </a:p>
          <a:p>
            <a:pPr marL="0" indent="0">
              <a:buNone/>
            </a:pPr>
            <a:endParaRPr lang="en-US" sz="2800" dirty="0"/>
          </a:p>
        </p:txBody>
      </p:sp>
      <p:sp>
        <p:nvSpPr>
          <p:cNvPr id="6" name="Title 2"/>
          <p:cNvSpPr>
            <a:spLocks noGrp="1"/>
          </p:cNvSpPr>
          <p:nvPr>
            <p:ph type="title"/>
          </p:nvPr>
        </p:nvSpPr>
        <p:spPr>
          <a:xfrm>
            <a:off x="1371600" y="228600"/>
            <a:ext cx="7245926" cy="914400"/>
          </a:xfrm>
          <a:noFill/>
        </p:spPr>
        <p:txBody>
          <a:bodyPr anchor="ctr">
            <a:noAutofit/>
          </a:bodyPr>
          <a:lstStyle/>
          <a:p>
            <a:r>
              <a:rPr lang="en-US" sz="2900" dirty="0"/>
              <a:t>Alignment to the </a:t>
            </a:r>
            <a:r>
              <a:rPr lang="en-US" sz="2900" i="1" dirty="0"/>
              <a:t/>
            </a:r>
            <a:br>
              <a:rPr lang="en-US" sz="2900" i="1" dirty="0"/>
            </a:br>
            <a:r>
              <a:rPr lang="en-US" sz="2900" i="1" dirty="0"/>
              <a:t>Common Core State Standards</a:t>
            </a:r>
          </a:p>
        </p:txBody>
      </p:sp>
    </p:spTree>
    <p:extLst>
      <p:ext uri="{BB962C8B-B14F-4D97-AF65-F5344CB8AC3E}">
        <p14:creationId xmlns:p14="http://schemas.microsoft.com/office/powerpoint/2010/main" val="4017250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4861 principles to action cover.psd"/>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2" y="152401"/>
            <a:ext cx="761999" cy="1085667"/>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600200" y="1066800"/>
            <a:ext cx="7010400" cy="4733591"/>
          </a:xfrm>
          <a:prstGeom prst="rect">
            <a:avLst/>
          </a:prstGeom>
          <a:noFill/>
        </p:spPr>
        <p:txBody>
          <a:bodyPr wrap="square" lIns="91429" tIns="45714" rIns="91429" bIns="45714" rtlCol="0">
            <a:spAutoFit/>
          </a:bodyPr>
          <a:lstStyle/>
          <a:p>
            <a:pPr>
              <a:lnSpc>
                <a:spcPct val="110000"/>
              </a:lnSpc>
              <a:spcAft>
                <a:spcPts val="2400"/>
              </a:spcAft>
            </a:pPr>
            <a:r>
              <a:rPr lang="en-US" sz="3200" dirty="0">
                <a:solidFill>
                  <a:srgbClr val="000000"/>
                </a:solidFill>
              </a:rPr>
              <a:t>What were the math expectations </a:t>
            </a:r>
            <a:br>
              <a:rPr lang="en-US" sz="3200" dirty="0">
                <a:solidFill>
                  <a:srgbClr val="000000"/>
                </a:solidFill>
              </a:rPr>
            </a:br>
            <a:r>
              <a:rPr lang="en-US" sz="3200" dirty="0">
                <a:solidFill>
                  <a:srgbClr val="000000"/>
                </a:solidFill>
              </a:rPr>
              <a:t>for student learning?</a:t>
            </a:r>
          </a:p>
          <a:p>
            <a:pPr>
              <a:lnSpc>
                <a:spcPct val="110000"/>
              </a:lnSpc>
            </a:pPr>
            <a:r>
              <a:rPr lang="en-US" sz="3200" dirty="0">
                <a:solidFill>
                  <a:srgbClr val="000000"/>
                </a:solidFill>
              </a:rPr>
              <a:t>In what ways did these math goals focus the teacher’s interactions with students throughout the lesson?</a:t>
            </a:r>
          </a:p>
          <a:p>
            <a:pPr>
              <a:lnSpc>
                <a:spcPct val="110000"/>
              </a:lnSpc>
            </a:pPr>
            <a:endParaRPr lang="en-US" sz="3200" dirty="0">
              <a:solidFill>
                <a:srgbClr val="000000"/>
              </a:solidFill>
            </a:endParaRPr>
          </a:p>
          <a:p>
            <a:pPr>
              <a:lnSpc>
                <a:spcPct val="110000"/>
              </a:lnSpc>
            </a:pPr>
            <a:endParaRPr lang="en-US" sz="3200" dirty="0">
              <a:solidFill>
                <a:srgbClr val="000000"/>
              </a:solidFill>
            </a:endParaRPr>
          </a:p>
          <a:p>
            <a:pPr>
              <a:lnSpc>
                <a:spcPct val="110000"/>
              </a:lnSpc>
            </a:pPr>
            <a:r>
              <a:rPr lang="en-US" sz="3200" dirty="0">
                <a:solidFill>
                  <a:srgbClr val="000000"/>
                </a:solidFill>
              </a:rPr>
              <a:t>Consider Case Lines 4-9, 21-24, 27-29.</a:t>
            </a:r>
          </a:p>
        </p:txBody>
      </p:sp>
    </p:spTree>
    <p:extLst>
      <p:ext uri="{BB962C8B-B14F-4D97-AF65-F5344CB8AC3E}">
        <p14:creationId xmlns:p14="http://schemas.microsoft.com/office/powerpoint/2010/main" val="30252739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Implement Tasks that Promote </a:t>
            </a:r>
          </a:p>
          <a:p>
            <a:pPr lvl="0" algn="ctr">
              <a:spcBef>
                <a:spcPct val="0"/>
              </a:spcBef>
              <a:defRPr/>
            </a:pPr>
            <a:r>
              <a:rPr lang="en-US" sz="2800" b="1" dirty="0" smtClean="0">
                <a:solidFill>
                  <a:srgbClr val="002060"/>
                </a:solidFill>
                <a:latin typeface="Verdana"/>
                <a:cs typeface="Verdana"/>
              </a:rPr>
              <a:t>Reasoning and Problem Solving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57325"/>
            <a:ext cx="7286625" cy="4191000"/>
          </a:xfrm>
          <a:prstGeom prst="rect">
            <a:avLst/>
          </a:prstGeom>
        </p:spPr>
        <p:txBody>
          <a:bodyPr vert="horz" lIns="91440" tIns="45720" rIns="91440" bIns="45720" rtlCol="0">
            <a:noAutofit/>
          </a:bodyPr>
          <a:lstStyle/>
          <a:p>
            <a:pPr>
              <a:spcBef>
                <a:spcPts val="1200"/>
              </a:spcBef>
              <a:spcAft>
                <a:spcPts val="600"/>
              </a:spcAft>
              <a:buNone/>
            </a:pPr>
            <a:r>
              <a:rPr lang="en-US" sz="2600" dirty="0" smtClean="0">
                <a:solidFill>
                  <a:srgbClr val="002060"/>
                </a:solidFill>
                <a:latin typeface="Verdana" pitchFamily="34" charset="0"/>
                <a:ea typeface="Verdana" pitchFamily="34" charset="0"/>
                <a:cs typeface="Verdana" pitchFamily="34" charset="0"/>
              </a:rPr>
              <a:t>Mathematical tasks should: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Provide opportunities for students to engage in exploration or encourage students to use procedures in ways that are connected to concepts and understanding; </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Build on students’ current understanding; and</a:t>
            </a:r>
          </a:p>
          <a:p>
            <a:pPr marL="342900" indent="-342900">
              <a:spcBef>
                <a:spcPts val="1200"/>
              </a:spcBef>
              <a:spcAft>
                <a:spcPts val="600"/>
              </a:spcAft>
              <a:buFont typeface="Arial"/>
              <a:buChar char="•"/>
            </a:pPr>
            <a:r>
              <a:rPr lang="en-US" sz="2600" dirty="0" smtClean="0">
                <a:solidFill>
                  <a:srgbClr val="002060"/>
                </a:solidFill>
                <a:latin typeface="Verdana" pitchFamily="34" charset="0"/>
                <a:ea typeface="Verdana" pitchFamily="34" charset="0"/>
                <a:cs typeface="Verdana" pitchFamily="34" charset="0"/>
              </a:rPr>
              <a:t>Have multiple entry points.</a:t>
            </a:r>
          </a:p>
          <a:p>
            <a:pPr>
              <a:lnSpc>
                <a:spcPct val="60000"/>
              </a:lnSpc>
            </a:pPr>
            <a:endParaRPr lang="en-US" sz="2000" dirty="0" smtClean="0">
              <a:solidFill>
                <a:srgbClr val="1F497D"/>
              </a:solidFill>
              <a:latin typeface="Verdana" pitchFamily="34" charset="0"/>
              <a:ea typeface="Verdana" pitchFamily="34" charset="0"/>
              <a:cs typeface="Verdana" pitchFamily="34" charset="0"/>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0191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8172450" cy="1143000"/>
          </a:xfrm>
        </p:spPr>
        <p:txBody>
          <a:bodyPr>
            <a:normAutofit/>
          </a:bodyPr>
          <a:lstStyle/>
          <a:p>
            <a:r>
              <a:rPr lang="en-US" b="1" dirty="0" smtClean="0">
                <a:solidFill>
                  <a:srgbClr val="003366"/>
                </a:solidFill>
              </a:rPr>
              <a:t>Why Tasks Matter</a:t>
            </a:r>
            <a:endParaRPr lang="en-US" dirty="0"/>
          </a:p>
        </p:txBody>
      </p:sp>
      <p:sp>
        <p:nvSpPr>
          <p:cNvPr id="3" name="Content Placeholder 2"/>
          <p:cNvSpPr>
            <a:spLocks noGrp="1"/>
          </p:cNvSpPr>
          <p:nvPr>
            <p:ph idx="1"/>
          </p:nvPr>
        </p:nvSpPr>
        <p:spPr>
          <a:xfrm>
            <a:off x="971550" y="1600200"/>
            <a:ext cx="7924800" cy="5257800"/>
          </a:xfrm>
        </p:spPr>
        <p:txBody>
          <a:bodyPr>
            <a:normAutofit fontScale="62500" lnSpcReduction="20000"/>
          </a:bodyPr>
          <a:lstStyle/>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form the basis for students’ opportunities to learn what mathematics is and how one does it;</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influence learners by directing their attention to particular aspects of content and by specifying ways to process information;</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The level and kind of thinking required by mathematical instructional tasks influences what students learn; and</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Differences in the level and kind of thinking of tasks used by different teachers, schools, and districts, is a major source of inequity in students’ opportunities to learn mathematics.</a:t>
            </a:r>
          </a:p>
          <a:p>
            <a:endParaRPr lang="en-US" dirty="0"/>
          </a:p>
        </p:txBody>
      </p:sp>
    </p:spTree>
    <p:extLst>
      <p:ext uri="{BB962C8B-B14F-4D97-AF65-F5344CB8AC3E}">
        <p14:creationId xmlns:p14="http://schemas.microsoft.com/office/powerpoint/2010/main" val="344941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74638"/>
            <a:ext cx="8172450" cy="1143000"/>
          </a:xfrm>
        </p:spPr>
        <p:txBody>
          <a:bodyPr>
            <a:normAutofit/>
          </a:bodyPr>
          <a:lstStyle/>
          <a:p>
            <a:r>
              <a:rPr lang="en-US" b="1" dirty="0" smtClean="0">
                <a:solidFill>
                  <a:srgbClr val="003366"/>
                </a:solidFill>
              </a:rPr>
              <a:t>Why Tasks Matter</a:t>
            </a:r>
            <a:endParaRPr lang="en-US" dirty="0"/>
          </a:p>
        </p:txBody>
      </p:sp>
      <p:sp>
        <p:nvSpPr>
          <p:cNvPr id="3" name="Content Placeholder 2"/>
          <p:cNvSpPr>
            <a:spLocks noGrp="1"/>
          </p:cNvSpPr>
          <p:nvPr>
            <p:ph idx="1"/>
          </p:nvPr>
        </p:nvSpPr>
        <p:spPr>
          <a:xfrm>
            <a:off x="971550" y="1600200"/>
            <a:ext cx="7924800" cy="5257800"/>
          </a:xfrm>
        </p:spPr>
        <p:txBody>
          <a:bodyPr>
            <a:normAutofit fontScale="62500" lnSpcReduction="20000"/>
          </a:bodyPr>
          <a:lstStyle/>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form the basis for students’ opportunities to learn what mathematics is and how one does it;</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Tasks influence learners by directing their attention to particular aspects of content and by specifying ways to process information;</a:t>
            </a:r>
          </a:p>
          <a:p>
            <a:pPr>
              <a:lnSpc>
                <a:spcPct val="120000"/>
              </a:lnSpc>
              <a:spcBef>
                <a:spcPct val="0"/>
              </a:spcBef>
              <a:spcAft>
                <a:spcPts val="1200"/>
              </a:spcAft>
            </a:pPr>
            <a:r>
              <a:rPr lang="en-US" sz="3500" dirty="0">
                <a:solidFill>
                  <a:srgbClr val="003366"/>
                </a:solidFill>
                <a:latin typeface="Verdana" panose="020B0604030504040204" pitchFamily="34" charset="0"/>
                <a:ea typeface="Verdana" panose="020B0604030504040204" pitchFamily="34" charset="0"/>
                <a:cs typeface="Verdana" panose="020B0604030504040204" pitchFamily="34" charset="0"/>
              </a:rPr>
              <a:t>The level and kind of thinking required by mathematical instructional tasks influences what students learn; and</a:t>
            </a:r>
          </a:p>
          <a:p>
            <a:pPr>
              <a:lnSpc>
                <a:spcPct val="120000"/>
              </a:lnSpc>
              <a:spcBef>
                <a:spcPct val="0"/>
              </a:spcBef>
              <a:spcAft>
                <a:spcPts val="1200"/>
              </a:spcAft>
            </a:pPr>
            <a:r>
              <a:rPr lang="en-US" sz="3500" b="1" dirty="0">
                <a:solidFill>
                  <a:srgbClr val="0000FF"/>
                </a:solidFill>
                <a:latin typeface="Verdana" panose="020B0604030504040204" pitchFamily="34" charset="0"/>
                <a:ea typeface="Verdana" panose="020B0604030504040204" pitchFamily="34" charset="0"/>
                <a:cs typeface="Verdana" panose="020B0604030504040204" pitchFamily="34" charset="0"/>
              </a:rPr>
              <a:t>Differences in the level and kind of thinking of tasks used by different teachers, schools, and districts, is a major source of inequity in students’ opportunities to learn mathematics.</a:t>
            </a:r>
          </a:p>
          <a:p>
            <a:endParaRPr lang="en-US" dirty="0"/>
          </a:p>
        </p:txBody>
      </p:sp>
    </p:spTree>
    <p:extLst>
      <p:ext uri="{BB962C8B-B14F-4D97-AF65-F5344CB8AC3E}">
        <p14:creationId xmlns:p14="http://schemas.microsoft.com/office/powerpoint/2010/main" val="2447324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Compare Band Concert to:</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3438525" cy="4191000"/>
          </a:xfrm>
          <a:prstGeom prst="rect">
            <a:avLst/>
          </a:prstGeom>
        </p:spPr>
        <p:txBody>
          <a:bodyPr vert="horz" lIns="91440" tIns="45720" rIns="91440" bIns="45720" rtlCol="0">
            <a:noAutofit/>
          </a:bodyPr>
          <a:lstStyle/>
          <a:p>
            <a:r>
              <a:rPr lang="en-US" sz="2400" b="1" dirty="0" smtClean="0">
                <a:solidFill>
                  <a:srgbClr val="002060"/>
                </a:solidFill>
                <a:latin typeface="Verdana" pitchFamily="34" charset="0"/>
                <a:ea typeface="Verdana" pitchFamily="34" charset="0"/>
                <a:cs typeface="Verdana" pitchFamily="34" charset="0"/>
              </a:rPr>
              <a:t>Find the product</a:t>
            </a:r>
          </a:p>
          <a:p>
            <a:pPr marL="457200"/>
            <a:endParaRPr lang="en-US" dirty="0" smtClean="0">
              <a:solidFill>
                <a:srgbClr val="1F497D"/>
              </a:solidFill>
              <a:latin typeface="Verdana" pitchFamily="34" charset="0"/>
              <a:ea typeface="Verdana" pitchFamily="34" charset="0"/>
              <a:cs typeface="Verdana" pitchFamily="34" charset="0"/>
            </a:endParaRP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5 x  20 =</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6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80 =</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4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70 </a:t>
            </a:r>
            <a:r>
              <a:rPr lang="en-US" sz="2800" dirty="0">
                <a:solidFill>
                  <a:srgbClr val="002060"/>
                </a:solidFill>
                <a:latin typeface="Verdana" pitchFamily="34" charset="0"/>
                <a:ea typeface="Verdana" pitchFamily="34" charset="0"/>
                <a:cs typeface="Verdana" pitchFamily="34" charset="0"/>
              </a:rPr>
              <a:t>=</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3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50 </a:t>
            </a:r>
            <a:r>
              <a:rPr lang="en-US" sz="2800" dirty="0">
                <a:solidFill>
                  <a:srgbClr val="002060"/>
                </a:solidFill>
                <a:latin typeface="Verdana" pitchFamily="34" charset="0"/>
                <a:ea typeface="Verdana" pitchFamily="34" charset="0"/>
                <a:cs typeface="Verdana" pitchFamily="34" charset="0"/>
              </a:rPr>
              <a:t>=</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9 </a:t>
            </a:r>
            <a:r>
              <a:rPr lang="en-US" sz="2800" dirty="0">
                <a:solidFill>
                  <a:srgbClr val="002060"/>
                </a:solidFill>
                <a:latin typeface="Verdana" pitchFamily="34" charset="0"/>
                <a:ea typeface="Verdana" pitchFamily="34" charset="0"/>
                <a:cs typeface="Verdana" pitchFamily="34" charset="0"/>
              </a:rPr>
              <a:t>x  20 </a:t>
            </a:r>
            <a:r>
              <a:rPr lang="en-US" sz="2800" dirty="0" smtClean="0">
                <a:solidFill>
                  <a:srgbClr val="002060"/>
                </a:solidFill>
                <a:latin typeface="Verdana" pitchFamily="34" charset="0"/>
                <a:ea typeface="Verdana" pitchFamily="34" charset="0"/>
                <a:cs typeface="Verdana" pitchFamily="34" charset="0"/>
              </a:rPr>
              <a:t>=</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2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60 =</a:t>
            </a:r>
          </a:p>
          <a:p>
            <a:pPr marL="457200">
              <a:spcBef>
                <a:spcPts val="600"/>
              </a:spcBef>
              <a:spcAft>
                <a:spcPts val="600"/>
              </a:spcAft>
            </a:pPr>
            <a:r>
              <a:rPr lang="en-US" sz="2800" dirty="0" smtClean="0">
                <a:solidFill>
                  <a:srgbClr val="002060"/>
                </a:solidFill>
                <a:latin typeface="Verdana" pitchFamily="34" charset="0"/>
                <a:ea typeface="Verdana" pitchFamily="34" charset="0"/>
                <a:cs typeface="Verdana" pitchFamily="34" charset="0"/>
              </a:rPr>
              <a:t>8 </a:t>
            </a:r>
            <a:r>
              <a:rPr lang="en-US" sz="2800" dirty="0">
                <a:solidFill>
                  <a:srgbClr val="002060"/>
                </a:solidFill>
                <a:latin typeface="Verdana" pitchFamily="34" charset="0"/>
                <a:ea typeface="Verdana" pitchFamily="34" charset="0"/>
                <a:cs typeface="Verdana" pitchFamily="34" charset="0"/>
              </a:rPr>
              <a:t>x  </a:t>
            </a:r>
            <a:r>
              <a:rPr lang="en-US" sz="2800" dirty="0" smtClean="0">
                <a:solidFill>
                  <a:srgbClr val="002060"/>
                </a:solidFill>
                <a:latin typeface="Verdana" pitchFamily="34" charset="0"/>
                <a:ea typeface="Verdana" pitchFamily="34" charset="0"/>
                <a:cs typeface="Verdana" pitchFamily="34" charset="0"/>
              </a:rPr>
              <a:t>30 </a:t>
            </a:r>
            <a:r>
              <a:rPr lang="en-US" sz="2800" dirty="0">
                <a:solidFill>
                  <a:srgbClr val="002060"/>
                </a:solidFill>
                <a:latin typeface="Verdana" pitchFamily="34" charset="0"/>
                <a:ea typeface="Verdana" pitchFamily="34" charset="0"/>
                <a:cs typeface="Verdana" pitchFamily="34" charset="0"/>
              </a:rPr>
              <a:t>=</a:t>
            </a:r>
          </a:p>
          <a:p>
            <a:endParaRPr lang="en-US" sz="2800" dirty="0">
              <a:solidFill>
                <a:srgbClr val="1F497D"/>
              </a:solidFill>
              <a:latin typeface="Verdana" pitchFamily="34" charset="0"/>
              <a:ea typeface="Verdana" pitchFamily="34" charset="0"/>
              <a:cs typeface="Verdana" pitchFamily="34" charset="0"/>
            </a:endParaRPr>
          </a:p>
          <a:p>
            <a:endParaRPr lang="en-US" sz="2800" dirty="0" smtClean="0">
              <a:solidFill>
                <a:srgbClr val="1F497D"/>
              </a:solidFill>
              <a:latin typeface="Verdana" pitchFamily="34" charset="0"/>
              <a:ea typeface="Verdana" pitchFamily="34" charset="0"/>
              <a:cs typeface="Verdana" pitchFamily="34" charset="0"/>
            </a:endParaRPr>
          </a:p>
          <a:p>
            <a:endParaRPr lang="en-US" sz="2800" dirty="0">
              <a:solidFill>
                <a:srgbClr val="1F497D"/>
              </a:solidFill>
              <a:latin typeface="Verdana" pitchFamily="34" charset="0"/>
              <a:ea typeface="Verdana" pitchFamily="34" charset="0"/>
              <a:cs typeface="Verdana" pitchFamily="34" charset="0"/>
            </a:endParaRPr>
          </a:p>
          <a:p>
            <a:r>
              <a:rPr lang="en-US" sz="2800" dirty="0" smtClean="0">
                <a:solidFill>
                  <a:srgbClr val="1F497D"/>
                </a:solidFill>
                <a:latin typeface="Verdana" pitchFamily="34" charset="0"/>
                <a:ea typeface="Verdana" pitchFamily="34" charset="0"/>
                <a:cs typeface="Verdana" pitchFamily="34" charset="0"/>
              </a:rPr>
              <a:t>   </a:t>
            </a: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Content Placeholder 2"/>
          <p:cNvSpPr txBox="1">
            <a:spLocks/>
          </p:cNvSpPr>
          <p:nvPr/>
        </p:nvSpPr>
        <p:spPr>
          <a:xfrm>
            <a:off x="4762500" y="1836062"/>
            <a:ext cx="3703318"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28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Font typeface="Arial"/>
              <a:buChar char="•"/>
              <a:defRPr sz="2400" kern="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Font typeface="Arial"/>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Font typeface="Arial"/>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Verdana"/>
                <a:cs typeface="Verdana"/>
              </a:rPr>
              <a:t>How is the Band Concert task similar to or different from the find the product problems?</a:t>
            </a:r>
          </a:p>
          <a:p>
            <a:endParaRPr lang="en-US" sz="2400" dirty="0" smtClean="0"/>
          </a:p>
          <a:p>
            <a:r>
              <a:rPr lang="en-US" sz="2400" dirty="0" smtClean="0">
                <a:latin typeface="Verdana"/>
                <a:cs typeface="Verdana"/>
              </a:rPr>
              <a:t>Which one is more likely to promote problem solving?</a:t>
            </a:r>
          </a:p>
          <a:p>
            <a:endParaRPr lang="en-US" dirty="0"/>
          </a:p>
        </p:txBody>
      </p:sp>
    </p:spTree>
    <p:extLst>
      <p:ext uri="{BB962C8B-B14F-4D97-AF65-F5344CB8AC3E}">
        <p14:creationId xmlns:p14="http://schemas.microsoft.com/office/powerpoint/2010/main" val="29114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228600"/>
            <a:ext cx="8686800" cy="1023938"/>
          </a:xfrm>
        </p:spPr>
        <p:txBody>
          <a:bodyPr/>
          <a:lstStyle/>
          <a:p>
            <a:pPr algn="ctr" eaLnBrk="1" hangingPunct="1"/>
            <a:r>
              <a:rPr lang="en-US" sz="2800" dirty="0" smtClean="0">
                <a:ea typeface="ＭＳ Ｐゴシック" pitchFamily="34" charset="-128"/>
              </a:rPr>
              <a:t>National Council of Teachers of Mathematics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www.nctm.org</a:t>
            </a:r>
          </a:p>
        </p:txBody>
      </p:sp>
      <p:sp>
        <p:nvSpPr>
          <p:cNvPr id="24580" name="Rectangle 3"/>
          <p:cNvSpPr>
            <a:spLocks noGrp="1" noChangeArrowheads="1"/>
          </p:cNvSpPr>
          <p:nvPr>
            <p:ph idx="1"/>
          </p:nvPr>
        </p:nvSpPr>
        <p:spPr>
          <a:xfrm>
            <a:off x="609600" y="1589088"/>
            <a:ext cx="8305800" cy="4522787"/>
          </a:xfrm>
        </p:spPr>
        <p:txBody>
          <a:bodyPr/>
          <a:lstStyle/>
          <a:p>
            <a:pPr marL="457200" lvl="1" indent="0" eaLnBrk="1" hangingPunct="1">
              <a:spcBef>
                <a:spcPts val="0"/>
              </a:spcBef>
              <a:buNone/>
            </a:pPr>
            <a:endParaRPr lang="en-US" sz="1000" dirty="0">
              <a:ea typeface="ＭＳ Ｐゴシック" pitchFamily="34" charset="-128"/>
            </a:endParaRPr>
          </a:p>
          <a:p>
            <a:pPr marL="0" lvl="2" indent="0" eaLnBrk="1" hangingPunct="1">
              <a:spcBef>
                <a:spcPts val="600"/>
              </a:spcBef>
              <a:buFontTx/>
              <a:buNone/>
            </a:pPr>
            <a:endParaRPr lang="en-US" sz="2800" b="1" dirty="0" smtClean="0">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4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 y="3124200"/>
            <a:ext cx="8305800" cy="3354765"/>
          </a:xfrm>
          <a:prstGeom prst="rect">
            <a:avLst/>
          </a:prstGeom>
          <a:noFill/>
        </p:spPr>
        <p:txBody>
          <a:bodyPr wrap="square" rtlCol="0">
            <a:spAutoFit/>
          </a:bodyPr>
          <a:lstStyle/>
          <a:p>
            <a:pPr algn="ctr"/>
            <a:r>
              <a:rPr lang="en-US" sz="3200" dirty="0" smtClean="0"/>
              <a:t>New Member Discount</a:t>
            </a:r>
          </a:p>
          <a:p>
            <a:pPr algn="ctr"/>
            <a:endParaRPr lang="en-US" sz="2000" dirty="0"/>
          </a:p>
          <a:p>
            <a:pPr algn="ctr"/>
            <a:r>
              <a:rPr lang="en-US" sz="3200" dirty="0"/>
              <a:t>$20 off for full </a:t>
            </a:r>
            <a:r>
              <a:rPr lang="en-US" sz="3200" dirty="0" smtClean="0"/>
              <a:t>membership </a:t>
            </a:r>
          </a:p>
          <a:p>
            <a:pPr algn="ctr"/>
            <a:r>
              <a:rPr lang="en-US" sz="3200" dirty="0" smtClean="0"/>
              <a:t>$</a:t>
            </a:r>
            <a:r>
              <a:rPr lang="en-US" sz="3200" dirty="0"/>
              <a:t>10 off </a:t>
            </a:r>
            <a:r>
              <a:rPr lang="en-US" sz="3200" dirty="0" smtClean="0"/>
              <a:t>e-membership</a:t>
            </a:r>
            <a:endParaRPr lang="en-US" sz="3200" dirty="0"/>
          </a:p>
          <a:p>
            <a:pPr algn="ctr"/>
            <a:r>
              <a:rPr lang="en-US" sz="3200" dirty="0" smtClean="0"/>
              <a:t>$5 </a:t>
            </a:r>
            <a:r>
              <a:rPr lang="en-US" sz="3200" dirty="0"/>
              <a:t>off student </a:t>
            </a:r>
            <a:r>
              <a:rPr lang="en-US" sz="3200" dirty="0" smtClean="0"/>
              <a:t>membership</a:t>
            </a:r>
          </a:p>
          <a:p>
            <a:pPr algn="ctr"/>
            <a:endParaRPr lang="en-US" sz="2400" dirty="0"/>
          </a:p>
          <a:p>
            <a:pPr algn="ctr"/>
            <a:r>
              <a:rPr lang="en-US" sz="3200" dirty="0"/>
              <a:t>Use Code: </a:t>
            </a:r>
            <a:r>
              <a:rPr lang="en-US" sz="3200" b="1" dirty="0" smtClean="0">
                <a:solidFill>
                  <a:srgbClr val="FF0000"/>
                </a:solidFill>
              </a:rPr>
              <a:t>BDB0616</a:t>
            </a:r>
            <a:endParaRPr lang="en-US" sz="3200" b="1" dirty="0">
              <a:solidFill>
                <a:srgbClr val="FF0000"/>
              </a:solidFill>
            </a:endParaRPr>
          </a:p>
        </p:txBody>
      </p:sp>
      <p:sp>
        <p:nvSpPr>
          <p:cNvPr id="7" name="Rectangle 2"/>
          <p:cNvSpPr txBox="1">
            <a:spLocks noChangeArrowheads="1"/>
          </p:cNvSpPr>
          <p:nvPr/>
        </p:nvSpPr>
        <p:spPr>
          <a:xfrm>
            <a:off x="0" y="0"/>
            <a:ext cx="9144000" cy="1371600"/>
          </a:xfrm>
          <a:prstGeom prst="rect">
            <a:avLst/>
          </a:prstGeom>
          <a:solidFill>
            <a:srgbClr val="00B0F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ea typeface="ＭＳ Ｐゴシック" pitchFamily="34" charset="-128"/>
              </a:rPr>
              <a:t>National Council of Teachers of Mathematics</a:t>
            </a:r>
            <a:r>
              <a:rPr lang="en-US" sz="4000" b="1" dirty="0" smtClean="0">
                <a:solidFill>
                  <a:srgbClr val="002060"/>
                </a:solidFill>
                <a:ea typeface="ＭＳ Ｐゴシック" pitchFamily="34" charset="-128"/>
              </a:rPr>
              <a:t/>
            </a:r>
            <a:br>
              <a:rPr lang="en-US" sz="4000" b="1" dirty="0" smtClean="0">
                <a:solidFill>
                  <a:srgbClr val="002060"/>
                </a:solidFill>
                <a:ea typeface="ＭＳ Ｐゴシック" pitchFamily="34" charset="-128"/>
              </a:rPr>
            </a:br>
            <a:r>
              <a:rPr lang="en-US" sz="4000" b="1" dirty="0" smtClean="0">
                <a:solidFill>
                  <a:srgbClr val="002060"/>
                </a:solidFill>
                <a:ea typeface="ＭＳ Ｐゴシック" pitchFamily="34" charset="-128"/>
              </a:rPr>
              <a:t>www.nctm.org</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56151"/>
            <a:ext cx="9143999" cy="16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36305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6774" y="533400"/>
            <a:ext cx="808722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3669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dirty="0" smtClean="0">
                <a:solidFill>
                  <a:schemeClr val="tx2">
                    <a:lumMod val="75000"/>
                  </a:schemeClr>
                </a:solidFill>
              </a:rPr>
              <a:t>Core Instructional Issue</a:t>
            </a:r>
          </a:p>
        </p:txBody>
      </p:sp>
      <p:sp>
        <p:nvSpPr>
          <p:cNvPr id="63491" name="Rectangle 3"/>
          <p:cNvSpPr>
            <a:spLocks noGrp="1" noChangeArrowheads="1"/>
          </p:cNvSpPr>
          <p:nvPr>
            <p:ph idx="1"/>
          </p:nvPr>
        </p:nvSpPr>
        <p:spPr>
          <a:xfrm>
            <a:off x="1447800" y="1676400"/>
            <a:ext cx="7119937" cy="4319587"/>
          </a:xfrm>
        </p:spPr>
        <p:txBody>
          <a:bodyPr/>
          <a:lstStyle/>
          <a:p>
            <a:pPr marL="0" indent="0" algn="ctr" eaLnBrk="1" hangingPunct="1">
              <a:buFontTx/>
              <a:buNone/>
            </a:pPr>
            <a:r>
              <a:rPr lang="en-US" sz="3600" dirty="0" smtClean="0">
                <a:solidFill>
                  <a:schemeClr val="tx2">
                    <a:lumMod val="75000"/>
                  </a:schemeClr>
                </a:solidFill>
              </a:rPr>
              <a:t>Do </a:t>
            </a:r>
            <a:r>
              <a:rPr lang="en-US" sz="3600" i="1" dirty="0" smtClean="0">
                <a:solidFill>
                  <a:schemeClr val="tx2">
                    <a:lumMod val="75000"/>
                  </a:schemeClr>
                </a:solidFill>
              </a:rPr>
              <a:t>all </a:t>
            </a:r>
            <a:r>
              <a:rPr lang="en-US" sz="3600" dirty="0" smtClean="0">
                <a:solidFill>
                  <a:schemeClr val="tx2">
                    <a:lumMod val="75000"/>
                  </a:schemeClr>
                </a:solidFill>
              </a:rPr>
              <a:t>students have the opportunity to engage in mathematical tasks that promote students’ attainment of the mathematical practices on a regular basis? </a:t>
            </a:r>
          </a:p>
          <a:p>
            <a:pPr marL="0" indent="0" eaLnBrk="1" hangingPunct="1">
              <a:buFontTx/>
              <a:buNone/>
            </a:pPr>
            <a:endParaRPr lang="en-US" dirty="0" smtClean="0"/>
          </a:p>
        </p:txBody>
      </p:sp>
    </p:spTree>
    <p:extLst>
      <p:ext uri="{BB962C8B-B14F-4D97-AF65-F5344CB8AC3E}">
        <p14:creationId xmlns:p14="http://schemas.microsoft.com/office/powerpoint/2010/main" val="2859871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Use and Connect </a:t>
            </a:r>
          </a:p>
          <a:p>
            <a:pPr lvl="0" algn="ctr">
              <a:spcBef>
                <a:spcPct val="0"/>
              </a:spcBef>
              <a:defRPr/>
            </a:pPr>
            <a:r>
              <a:rPr lang="en-US" sz="2800" b="1" dirty="0" smtClean="0">
                <a:solidFill>
                  <a:srgbClr val="002060"/>
                </a:solidFill>
                <a:latin typeface="Verdana"/>
                <a:cs typeface="Verdana"/>
              </a:rPr>
              <a:t>Mathematical Representations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114300" indent="-114300">
              <a:buNone/>
            </a:pPr>
            <a:endParaRPr lang="en-US" sz="2000" dirty="0" smtClean="0">
              <a:solidFill>
                <a:schemeClr val="tx2"/>
              </a:solidFill>
              <a:latin typeface="Verdana"/>
              <a:cs typeface="Verdana"/>
            </a:endParaRPr>
          </a:p>
          <a:p>
            <a:pPr marL="114300" indent="-114300">
              <a:spcBef>
                <a:spcPts val="600"/>
              </a:spcBef>
              <a:buNone/>
            </a:pPr>
            <a:r>
              <a:rPr lang="en-US" sz="2000" dirty="0" smtClean="0">
                <a:solidFill>
                  <a:srgbClr val="002060"/>
                </a:solidFill>
                <a:latin typeface="Verdana"/>
                <a:cs typeface="Verdana"/>
              </a:rPr>
              <a:t>Different Representations should:</a:t>
            </a:r>
          </a:p>
          <a:p>
            <a:pPr marL="114300" indent="-114300">
              <a:spcBef>
                <a:spcPts val="600"/>
              </a:spcBef>
              <a:buNone/>
            </a:pPr>
            <a:endParaRPr lang="en-US" sz="2000" dirty="0" smtClean="0">
              <a:solidFill>
                <a:srgbClr val="002060"/>
              </a:solidFill>
              <a:latin typeface="Verdana"/>
              <a:cs typeface="Verdana"/>
            </a:endParaRPr>
          </a:p>
          <a:p>
            <a:pPr marL="342900" indent="-342900">
              <a:spcBef>
                <a:spcPts val="600"/>
              </a:spcBef>
              <a:buFont typeface="Arial"/>
              <a:buChar char="•"/>
            </a:pPr>
            <a:r>
              <a:rPr lang="en-US" sz="2000" dirty="0" smtClean="0">
                <a:solidFill>
                  <a:srgbClr val="002060"/>
                </a:solidFill>
                <a:latin typeface="Verdana"/>
                <a:cs typeface="Verdana"/>
              </a:rPr>
              <a:t>Be introduced, discussed, and connected;</a:t>
            </a:r>
          </a:p>
          <a:p>
            <a:pPr marL="342900" indent="-342900">
              <a:spcBef>
                <a:spcPts val="600"/>
              </a:spcBef>
              <a:buFont typeface="Arial"/>
              <a:buChar char="•"/>
            </a:pPr>
            <a:r>
              <a:rPr lang="en-US" sz="2000" dirty="0" smtClean="0">
                <a:solidFill>
                  <a:srgbClr val="002060"/>
                </a:solidFill>
                <a:latin typeface="Verdana"/>
                <a:cs typeface="Verdana"/>
              </a:rPr>
              <a:t>Focus students’ attention on the structure or essential features of mathematical ideas; and</a:t>
            </a:r>
          </a:p>
          <a:p>
            <a:pPr marL="342900" indent="-342900">
              <a:spcBef>
                <a:spcPts val="600"/>
              </a:spcBef>
              <a:buFont typeface="Arial"/>
              <a:buChar char="•"/>
            </a:pPr>
            <a:r>
              <a:rPr lang="en-US" sz="2000" dirty="0" smtClean="0">
                <a:solidFill>
                  <a:srgbClr val="002060"/>
                </a:solidFill>
                <a:latin typeface="Verdana"/>
                <a:cs typeface="Verdana"/>
              </a:rPr>
              <a:t>Support students’ ability to justify and explain their reasoning.</a:t>
            </a:r>
          </a:p>
          <a:p>
            <a:endParaRPr lang="en-US" sz="2000" dirty="0" smtClean="0">
              <a:solidFill>
                <a:srgbClr val="002060"/>
              </a:solidFill>
              <a:latin typeface="Verdana"/>
              <a:cs typeface="Verdana"/>
            </a:endParaRPr>
          </a:p>
          <a:p>
            <a:r>
              <a:rPr lang="en-US" sz="2000" i="1" dirty="0" smtClean="0">
                <a:solidFill>
                  <a:srgbClr val="002060"/>
                </a:solidFill>
                <a:latin typeface="Verdana"/>
                <a:ea typeface="ＭＳ Ｐゴシック" charset="0"/>
                <a:cs typeface="Verdana"/>
              </a:rPr>
              <a:t>Strengthening the ability to move between and among these representations improves the growth of children’s concepts.</a:t>
            </a:r>
          </a:p>
          <a:p>
            <a:pPr algn="r">
              <a:lnSpc>
                <a:spcPct val="90000"/>
              </a:lnSpc>
            </a:pPr>
            <a:r>
              <a:rPr lang="en-US" dirty="0" smtClean="0">
                <a:solidFill>
                  <a:schemeClr val="tx2"/>
                </a:solidFill>
                <a:latin typeface="Verdana"/>
                <a:ea typeface="ＭＳ Ｐゴシック" charset="0"/>
                <a:cs typeface="Verdana"/>
              </a:rPr>
              <a:t>Lesh, Post, Behr, 1987 </a:t>
            </a:r>
            <a:endParaRPr lang="en-US" dirty="0" smtClean="0">
              <a:solidFill>
                <a:schemeClr val="tx2"/>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5"/>
          <a:srcRect l="9285" r="10559"/>
          <a:stretch/>
        </p:blipFill>
        <p:spPr>
          <a:xfrm>
            <a:off x="6619174" y="1268410"/>
            <a:ext cx="2364134" cy="1519238"/>
          </a:xfrm>
          <a:prstGeom prst="rect">
            <a:avLst/>
          </a:prstGeom>
          <a:solidFill>
            <a:schemeClr val="accent1"/>
          </a:solidFill>
        </p:spPr>
      </p:pic>
    </p:spTree>
    <p:extLst>
      <p:ext uri="{BB962C8B-B14F-4D97-AF65-F5344CB8AC3E}">
        <p14:creationId xmlns:p14="http://schemas.microsoft.com/office/powerpoint/2010/main" val="25009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95400" cy="6888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grpSp>
        <p:nvGrpSpPr>
          <p:cNvPr id="5" name="Group 4"/>
          <p:cNvGrpSpPr/>
          <p:nvPr/>
        </p:nvGrpSpPr>
        <p:grpSpPr>
          <a:xfrm>
            <a:off x="1295400" y="1210234"/>
            <a:ext cx="6968914" cy="4840459"/>
            <a:chOff x="549522" y="737782"/>
            <a:chExt cx="6629764" cy="3761620"/>
          </a:xfrm>
          <a:solidFill>
            <a:srgbClr val="000090"/>
          </a:solidFill>
        </p:grpSpPr>
        <p:sp>
          <p:nvSpPr>
            <p:cNvPr id="6" name="Oval 5"/>
            <p:cNvSpPr/>
            <p:nvPr/>
          </p:nvSpPr>
          <p:spPr>
            <a:xfrm>
              <a:off x="1585423" y="3692913"/>
              <a:ext cx="2091514" cy="806489"/>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spc="-50" dirty="0">
                  <a:solidFill>
                    <a:schemeClr val="bg1"/>
                  </a:solidFill>
                </a:rPr>
                <a:t>Contextual</a:t>
              </a:r>
            </a:p>
          </p:txBody>
        </p:sp>
        <p:sp>
          <p:nvSpPr>
            <p:cNvPr id="7" name="Oval 6"/>
            <p:cNvSpPr/>
            <p:nvPr/>
          </p:nvSpPr>
          <p:spPr>
            <a:xfrm>
              <a:off x="549522" y="2010850"/>
              <a:ext cx="2091514" cy="773475"/>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Physical</a:t>
              </a:r>
            </a:p>
          </p:txBody>
        </p:sp>
        <p:sp>
          <p:nvSpPr>
            <p:cNvPr id="8" name="Oval 7"/>
            <p:cNvSpPr/>
            <p:nvPr/>
          </p:nvSpPr>
          <p:spPr>
            <a:xfrm>
              <a:off x="2904661" y="737782"/>
              <a:ext cx="2091514" cy="825445"/>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bg1"/>
                  </a:solidFill>
                </a:rPr>
                <a:t>Visual</a:t>
              </a:r>
            </a:p>
          </p:txBody>
        </p:sp>
        <p:sp>
          <p:nvSpPr>
            <p:cNvPr id="9" name="Oval 8"/>
            <p:cNvSpPr/>
            <p:nvPr/>
          </p:nvSpPr>
          <p:spPr>
            <a:xfrm>
              <a:off x="5087772" y="2032907"/>
              <a:ext cx="2091514" cy="773475"/>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Symbolic</a:t>
              </a:r>
            </a:p>
          </p:txBody>
        </p:sp>
        <p:cxnSp>
          <p:nvCxnSpPr>
            <p:cNvPr id="10" name="Straight Arrow Connector 9"/>
            <p:cNvCxnSpPr/>
            <p:nvPr/>
          </p:nvCxnSpPr>
          <p:spPr>
            <a:xfrm>
              <a:off x="2771914" y="2419645"/>
              <a:ext cx="2194786" cy="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328111" y="3692913"/>
              <a:ext cx="2091514" cy="806489"/>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Verbal</a:t>
              </a:r>
            </a:p>
          </p:txBody>
        </p:sp>
        <p:cxnSp>
          <p:nvCxnSpPr>
            <p:cNvPr id="12" name="Straight Arrow Connector 11"/>
            <p:cNvCxnSpPr/>
            <p:nvPr/>
          </p:nvCxnSpPr>
          <p:spPr>
            <a:xfrm flipV="1">
              <a:off x="2198019" y="1445194"/>
              <a:ext cx="884210" cy="53364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82355" y="2855436"/>
              <a:ext cx="641240" cy="747345"/>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721469" y="4096158"/>
              <a:ext cx="573430" cy="9398"/>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010912" y="1674199"/>
              <a:ext cx="1181899" cy="1950668"/>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944206" y="2514967"/>
              <a:ext cx="2074820" cy="110990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771914" y="1674199"/>
              <a:ext cx="1143036" cy="1950669"/>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2771914" y="2514967"/>
              <a:ext cx="2261044" cy="110990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723280" y="1456776"/>
              <a:ext cx="884210" cy="53364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001948" y="2834625"/>
              <a:ext cx="713660" cy="790242"/>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1354015" y="182743"/>
            <a:ext cx="7153953" cy="954095"/>
          </a:xfrm>
          <a:prstGeom prst="rect">
            <a:avLst/>
          </a:prstGeom>
          <a:noFill/>
        </p:spPr>
        <p:txBody>
          <a:bodyPr wrap="square" lIns="91429" tIns="45714" rIns="91429" bIns="45714" rtlCol="0">
            <a:spAutoFit/>
          </a:bodyPr>
          <a:lstStyle/>
          <a:p>
            <a:pPr algn="ctr"/>
            <a:r>
              <a:rPr lang="en-US" sz="2800" b="1" dirty="0">
                <a:solidFill>
                  <a:srgbClr val="002060"/>
                </a:solidFill>
              </a:rPr>
              <a:t>Important Mathematical Connections </a:t>
            </a:r>
            <a:r>
              <a:rPr lang="en-US" sz="2800" b="1" u="sng" dirty="0">
                <a:solidFill>
                  <a:srgbClr val="002060"/>
                </a:solidFill>
              </a:rPr>
              <a:t>between</a:t>
            </a:r>
            <a:r>
              <a:rPr lang="en-US" sz="2800" b="1" dirty="0">
                <a:solidFill>
                  <a:srgbClr val="002060"/>
                </a:solidFill>
              </a:rPr>
              <a:t> and </a:t>
            </a:r>
            <a:r>
              <a:rPr lang="en-US" sz="2800" b="1" u="sng" dirty="0">
                <a:solidFill>
                  <a:srgbClr val="002060"/>
                </a:solidFill>
              </a:rPr>
              <a:t>within</a:t>
            </a:r>
            <a:r>
              <a:rPr lang="en-US" sz="2800" b="1" dirty="0">
                <a:solidFill>
                  <a:srgbClr val="002060"/>
                </a:solidFill>
              </a:rPr>
              <a:t> different types of representations</a:t>
            </a:r>
          </a:p>
        </p:txBody>
      </p:sp>
      <p:sp>
        <p:nvSpPr>
          <p:cNvPr id="21" name="TextBox 20"/>
          <p:cNvSpPr txBox="1"/>
          <p:nvPr/>
        </p:nvSpPr>
        <p:spPr>
          <a:xfrm>
            <a:off x="984071" y="6189985"/>
            <a:ext cx="3886200" cy="629916"/>
          </a:xfrm>
          <a:prstGeom prst="rect">
            <a:avLst/>
          </a:prstGeom>
          <a:noFill/>
        </p:spPr>
        <p:txBody>
          <a:bodyPr wrap="square" lIns="91429" tIns="45714" rIns="91429" bIns="45714" rtlCol="0">
            <a:spAutoFit/>
          </a:bodyPr>
          <a:lstStyle/>
          <a:p>
            <a:pPr>
              <a:lnSpc>
                <a:spcPct val="110000"/>
              </a:lnSpc>
            </a:pPr>
            <a:r>
              <a:rPr lang="en-US" sz="1600" i="1" dirty="0">
                <a:solidFill>
                  <a:srgbClr val="000000"/>
                </a:solidFill>
              </a:rPr>
              <a:t>Principles to Actions</a:t>
            </a:r>
            <a:r>
              <a:rPr lang="en-US" sz="1600" dirty="0">
                <a:solidFill>
                  <a:srgbClr val="000000"/>
                </a:solidFill>
              </a:rPr>
              <a:t> (NCTM, 2014, p. 25)</a:t>
            </a:r>
          </a:p>
          <a:p>
            <a:pPr>
              <a:lnSpc>
                <a:spcPct val="110000"/>
              </a:lnSpc>
            </a:pPr>
            <a:r>
              <a:rPr lang="en-US" sz="1600" dirty="0">
                <a:solidFill>
                  <a:srgbClr val="000000"/>
                </a:solidFill>
              </a:rPr>
              <a:t>(Adapted from Lesh, Post, &amp; Behr, 1987)</a:t>
            </a:r>
          </a:p>
        </p:txBody>
      </p:sp>
      <p:grpSp>
        <p:nvGrpSpPr>
          <p:cNvPr id="23" name="Group 22"/>
          <p:cNvGrpSpPr/>
          <p:nvPr/>
        </p:nvGrpSpPr>
        <p:grpSpPr>
          <a:xfrm>
            <a:off x="1" y="-23724"/>
            <a:ext cx="1020617" cy="7110324"/>
            <a:chOff x="1" y="-23724"/>
            <a:chExt cx="1020617" cy="6894423"/>
          </a:xfrm>
        </p:grpSpPr>
        <p:pic>
          <p:nvPicPr>
            <p:cNvPr id="24" name="Picture 23"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25" name="Picture 24"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26" name="Picture 25" descr="NCTM_R_LogoandName4C_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4165993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95400" cy="6888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sp>
        <p:nvSpPr>
          <p:cNvPr id="21" name="TextBox 20"/>
          <p:cNvSpPr txBox="1"/>
          <p:nvPr/>
        </p:nvSpPr>
        <p:spPr>
          <a:xfrm>
            <a:off x="1295400" y="535262"/>
            <a:ext cx="4973782" cy="6096000"/>
          </a:xfrm>
          <a:prstGeom prst="rect">
            <a:avLst/>
          </a:prstGeom>
          <a:solidFill>
            <a:srgbClr val="FFFFFF"/>
          </a:solidFill>
        </p:spPr>
        <p:txBody>
          <a:bodyPr wrap="square" lIns="91429" tIns="45714" rIns="91429" bIns="45714" rtlCol="0">
            <a:noAutofit/>
          </a:bodyPr>
          <a:lstStyle/>
          <a:p>
            <a:r>
              <a:rPr lang="en-US" sz="2800" dirty="0">
                <a:solidFill>
                  <a:srgbClr val="002060"/>
                </a:solidFill>
              </a:rPr>
              <a:t>What mathematical representations were students working with in the lesson?</a:t>
            </a:r>
          </a:p>
          <a:p>
            <a:endParaRPr lang="en-US" sz="3000" dirty="0">
              <a:solidFill>
                <a:srgbClr val="000000"/>
              </a:solidFill>
            </a:endParaRPr>
          </a:p>
          <a:p>
            <a:endParaRPr lang="en-US" sz="3000" dirty="0">
              <a:solidFill>
                <a:srgbClr val="000000"/>
              </a:solidFill>
            </a:endParaRPr>
          </a:p>
          <a:p>
            <a:r>
              <a:rPr lang="en-US" sz="2800" dirty="0">
                <a:solidFill>
                  <a:srgbClr val="002060"/>
                </a:solidFill>
              </a:rPr>
              <a:t>How did Mr. Harris </a:t>
            </a:r>
            <a:br>
              <a:rPr lang="en-US" sz="2800" dirty="0">
                <a:solidFill>
                  <a:srgbClr val="002060"/>
                </a:solidFill>
              </a:rPr>
            </a:br>
            <a:r>
              <a:rPr lang="en-US" sz="2800" dirty="0">
                <a:solidFill>
                  <a:srgbClr val="002060"/>
                </a:solidFill>
              </a:rPr>
              <a:t>support students in making connections </a:t>
            </a:r>
            <a:r>
              <a:rPr lang="en-US" sz="2800" u="sng" dirty="0">
                <a:solidFill>
                  <a:srgbClr val="002060"/>
                </a:solidFill>
              </a:rPr>
              <a:t>between</a:t>
            </a:r>
            <a:r>
              <a:rPr lang="en-US" sz="2800" dirty="0">
                <a:solidFill>
                  <a:srgbClr val="002060"/>
                </a:solidFill>
              </a:rPr>
              <a:t> </a:t>
            </a:r>
            <a:r>
              <a:rPr lang="en-US" sz="2800" dirty="0" smtClean="0">
                <a:solidFill>
                  <a:srgbClr val="002060"/>
                </a:solidFill>
              </a:rPr>
              <a:t>and</a:t>
            </a:r>
          </a:p>
          <a:p>
            <a:r>
              <a:rPr lang="en-US" sz="2800" u="sng" dirty="0" smtClean="0">
                <a:solidFill>
                  <a:srgbClr val="002060"/>
                </a:solidFill>
              </a:rPr>
              <a:t>within</a:t>
            </a:r>
            <a:r>
              <a:rPr lang="en-US" sz="2800" dirty="0" smtClean="0">
                <a:solidFill>
                  <a:srgbClr val="002060"/>
                </a:solidFill>
              </a:rPr>
              <a:t> </a:t>
            </a:r>
            <a:r>
              <a:rPr lang="en-US" sz="2800" dirty="0">
                <a:solidFill>
                  <a:srgbClr val="002060"/>
                </a:solidFill>
              </a:rPr>
              <a:t>different types of representations</a:t>
            </a:r>
            <a:r>
              <a:rPr lang="en-US" sz="2800" dirty="0" smtClean="0">
                <a:solidFill>
                  <a:srgbClr val="002060"/>
                </a:solidFill>
              </a:rPr>
              <a:t>?</a:t>
            </a:r>
          </a:p>
          <a:p>
            <a:endParaRPr lang="en-US" sz="3000" dirty="0">
              <a:solidFill>
                <a:srgbClr val="000000"/>
              </a:solidFill>
            </a:endParaRPr>
          </a:p>
          <a:p>
            <a:r>
              <a:rPr lang="en-US" sz="2800" dirty="0" smtClean="0">
                <a:solidFill>
                  <a:srgbClr val="002060"/>
                </a:solidFill>
              </a:rPr>
              <a:t>How did students benefit from making these connections?</a:t>
            </a:r>
            <a:endParaRPr lang="en-US" sz="2800" dirty="0">
              <a:solidFill>
                <a:srgbClr val="002060"/>
              </a:solidFill>
            </a:endParaRPr>
          </a:p>
        </p:txBody>
      </p:sp>
      <p:grpSp>
        <p:nvGrpSpPr>
          <p:cNvPr id="5" name="Group 4"/>
          <p:cNvGrpSpPr/>
          <p:nvPr/>
        </p:nvGrpSpPr>
        <p:grpSpPr>
          <a:xfrm>
            <a:off x="5126182" y="1282934"/>
            <a:ext cx="3727167" cy="3602329"/>
            <a:chOff x="549522" y="737782"/>
            <a:chExt cx="6629764" cy="3761620"/>
          </a:xfrm>
          <a:solidFill>
            <a:srgbClr val="000090"/>
          </a:solidFill>
        </p:grpSpPr>
        <p:sp>
          <p:nvSpPr>
            <p:cNvPr id="6" name="Oval 5"/>
            <p:cNvSpPr/>
            <p:nvPr/>
          </p:nvSpPr>
          <p:spPr>
            <a:xfrm>
              <a:off x="1496631" y="3692913"/>
              <a:ext cx="2180306" cy="806489"/>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spc="-60" dirty="0">
                  <a:solidFill>
                    <a:schemeClr val="bg1"/>
                  </a:solidFill>
                </a:rPr>
                <a:t>Contextual</a:t>
              </a:r>
            </a:p>
          </p:txBody>
        </p:sp>
        <p:sp>
          <p:nvSpPr>
            <p:cNvPr id="7" name="Oval 6"/>
            <p:cNvSpPr/>
            <p:nvPr/>
          </p:nvSpPr>
          <p:spPr>
            <a:xfrm>
              <a:off x="549522" y="2010850"/>
              <a:ext cx="2091514" cy="773475"/>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Physical</a:t>
              </a:r>
            </a:p>
          </p:txBody>
        </p:sp>
        <p:sp>
          <p:nvSpPr>
            <p:cNvPr id="8" name="Oval 7"/>
            <p:cNvSpPr/>
            <p:nvPr/>
          </p:nvSpPr>
          <p:spPr>
            <a:xfrm>
              <a:off x="2904661" y="737782"/>
              <a:ext cx="2091514" cy="825445"/>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bg1"/>
                  </a:solidFill>
                </a:rPr>
                <a:t>Visual</a:t>
              </a:r>
            </a:p>
          </p:txBody>
        </p:sp>
        <p:sp>
          <p:nvSpPr>
            <p:cNvPr id="9" name="Oval 8"/>
            <p:cNvSpPr/>
            <p:nvPr/>
          </p:nvSpPr>
          <p:spPr>
            <a:xfrm>
              <a:off x="5087772" y="2032907"/>
              <a:ext cx="2091514" cy="773475"/>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Symbolic</a:t>
              </a:r>
            </a:p>
          </p:txBody>
        </p:sp>
        <p:cxnSp>
          <p:nvCxnSpPr>
            <p:cNvPr id="10" name="Straight Arrow Connector 9"/>
            <p:cNvCxnSpPr/>
            <p:nvPr/>
          </p:nvCxnSpPr>
          <p:spPr>
            <a:xfrm>
              <a:off x="2771914" y="2419645"/>
              <a:ext cx="2194786" cy="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328111" y="3692913"/>
              <a:ext cx="2091514" cy="806489"/>
            </a:xfrm>
            <a:prstGeom prst="ellipse">
              <a:avLst/>
            </a:prstGeom>
            <a:grp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Verbal</a:t>
              </a:r>
            </a:p>
          </p:txBody>
        </p:sp>
        <p:cxnSp>
          <p:nvCxnSpPr>
            <p:cNvPr id="12" name="Straight Arrow Connector 11"/>
            <p:cNvCxnSpPr/>
            <p:nvPr/>
          </p:nvCxnSpPr>
          <p:spPr>
            <a:xfrm flipV="1">
              <a:off x="2198019" y="1445194"/>
              <a:ext cx="884210" cy="53364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82355" y="2855436"/>
              <a:ext cx="641240" cy="747345"/>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721469" y="4096158"/>
              <a:ext cx="573430" cy="9398"/>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010912" y="1674199"/>
              <a:ext cx="1181899" cy="1950668"/>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938820" y="2514967"/>
              <a:ext cx="2074820" cy="110990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771914" y="1674199"/>
              <a:ext cx="1143036" cy="1950669"/>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2771914" y="2514967"/>
              <a:ext cx="2261044" cy="110990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723280" y="1456776"/>
              <a:ext cx="884210" cy="533640"/>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001948" y="2834625"/>
              <a:ext cx="713660" cy="790242"/>
            </a:xfrm>
            <a:prstGeom prst="straightConnector1">
              <a:avLst/>
            </a:prstGeom>
            <a:grpFill/>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1" y="-23724"/>
            <a:ext cx="1020617" cy="7110324"/>
            <a:chOff x="1" y="-23724"/>
            <a:chExt cx="1020617" cy="6894423"/>
          </a:xfrm>
        </p:grpSpPr>
        <p:pic>
          <p:nvPicPr>
            <p:cNvPr id="25" name="Picture 24"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26" name="Picture 25"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27" name="Picture 26" descr="NCTM_R_LogoandName4C_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24381035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95400" cy="6888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pic>
        <p:nvPicPr>
          <p:cNvPr id="8" name="Picture 7" descr="bandconcer3.jpg"/>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927222" y="2094545"/>
            <a:ext cx="4023360" cy="2597492"/>
          </a:xfrm>
          <a:prstGeom prst="rect">
            <a:avLst/>
          </a:prstGeom>
          <a:ln>
            <a:solidFill>
              <a:srgbClr val="000000"/>
            </a:solidFill>
          </a:ln>
          <a:effectLst>
            <a:outerShdw blurRad="50800" dist="38100" dir="2700000">
              <a:srgbClr val="000000">
                <a:alpha val="43000"/>
              </a:srgbClr>
            </a:outerShdw>
          </a:effectLst>
        </p:spPr>
      </p:pic>
      <p:pic>
        <p:nvPicPr>
          <p:cNvPr id="10" name="Picture 9" descr="bandconcert1.jpg"/>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066025" y="2113595"/>
            <a:ext cx="3931920" cy="2601935"/>
          </a:xfrm>
          <a:prstGeom prst="rect">
            <a:avLst/>
          </a:prstGeom>
          <a:ln>
            <a:solidFill>
              <a:srgbClr val="000000"/>
            </a:solidFill>
          </a:ln>
          <a:effectLst>
            <a:outerShdw blurRad="50800" dist="38100" dir="2700000">
              <a:srgbClr val="000000">
                <a:alpha val="43000"/>
              </a:srgbClr>
            </a:outerShdw>
          </a:effectLst>
        </p:spPr>
      </p:pic>
      <p:sp>
        <p:nvSpPr>
          <p:cNvPr id="7" name="Title 3"/>
          <p:cNvSpPr txBox="1">
            <a:spLocks/>
          </p:cNvSpPr>
          <p:nvPr/>
        </p:nvSpPr>
        <p:spPr>
          <a:xfrm>
            <a:off x="1295400" y="381000"/>
            <a:ext cx="7620000" cy="1219200"/>
          </a:xfrm>
          <a:prstGeom prst="rect">
            <a:avLst/>
          </a:prstGeom>
          <a:solidFill>
            <a:srgbClr val="FFFFFF"/>
          </a:solidFill>
        </p:spPr>
        <p:txBody>
          <a:bodyPr vert="horz" lIns="91429" tIns="45714" rIns="91429" bIns="45714"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900" dirty="0">
                <a:solidFill>
                  <a:srgbClr val="002060"/>
                </a:solidFill>
              </a:rPr>
              <a:t>Consider Lines 43-48. </a:t>
            </a:r>
          </a:p>
          <a:p>
            <a:r>
              <a:rPr lang="en-US" sz="2900" dirty="0">
                <a:solidFill>
                  <a:srgbClr val="002060"/>
                </a:solidFill>
              </a:rPr>
              <a:t>In what ways did comparing representations strengthen the understanding of these students? </a:t>
            </a:r>
          </a:p>
        </p:txBody>
      </p:sp>
      <p:sp>
        <p:nvSpPr>
          <p:cNvPr id="3" name="TextBox 2"/>
          <p:cNvSpPr txBox="1"/>
          <p:nvPr/>
        </p:nvSpPr>
        <p:spPr>
          <a:xfrm>
            <a:off x="2502874" y="4820960"/>
            <a:ext cx="1348146" cy="523220"/>
          </a:xfrm>
          <a:prstGeom prst="rect">
            <a:avLst/>
          </a:prstGeom>
          <a:noFill/>
        </p:spPr>
        <p:txBody>
          <a:bodyPr wrap="none" lIns="91429" tIns="45714" rIns="91429" bIns="45714" rtlCol="0">
            <a:spAutoFit/>
          </a:bodyPr>
          <a:lstStyle/>
          <a:p>
            <a:r>
              <a:rPr lang="en-US" sz="2800" dirty="0">
                <a:solidFill>
                  <a:srgbClr val="002060"/>
                </a:solidFill>
              </a:rPr>
              <a:t>Jasmine</a:t>
            </a:r>
          </a:p>
        </p:txBody>
      </p:sp>
      <p:sp>
        <p:nvSpPr>
          <p:cNvPr id="5" name="TextBox 4"/>
          <p:cNvSpPr txBox="1"/>
          <p:nvPr/>
        </p:nvSpPr>
        <p:spPr>
          <a:xfrm>
            <a:off x="6305550" y="4734580"/>
            <a:ext cx="1414770" cy="523220"/>
          </a:xfrm>
          <a:prstGeom prst="rect">
            <a:avLst/>
          </a:prstGeom>
          <a:noFill/>
        </p:spPr>
        <p:txBody>
          <a:bodyPr wrap="none" lIns="91429" tIns="45714" rIns="91429" bIns="45714" rtlCol="0">
            <a:spAutoFit/>
          </a:bodyPr>
          <a:lstStyle/>
          <a:p>
            <a:r>
              <a:rPr lang="en-US" sz="2800" dirty="0">
                <a:solidFill>
                  <a:srgbClr val="002060"/>
                </a:solidFill>
              </a:rPr>
              <a:t>Kenneth</a:t>
            </a:r>
          </a:p>
        </p:txBody>
      </p:sp>
      <p:grpSp>
        <p:nvGrpSpPr>
          <p:cNvPr id="11" name="Group 10"/>
          <p:cNvGrpSpPr/>
          <p:nvPr/>
        </p:nvGrpSpPr>
        <p:grpSpPr>
          <a:xfrm>
            <a:off x="1" y="-23724"/>
            <a:ext cx="1020617" cy="7110324"/>
            <a:chOff x="1" y="-23724"/>
            <a:chExt cx="1020617" cy="6894423"/>
          </a:xfrm>
        </p:grpSpPr>
        <p:pic>
          <p:nvPicPr>
            <p:cNvPr id="12" name="Picture 11" descr="14861 principles to action cover bar 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3" name="Picture 12" descr="14861 principles to action cover.ps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4" name="Picture 13" descr="NCTM_R_LogoandName4C_L.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39785057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95400" cy="6888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pic>
        <p:nvPicPr>
          <p:cNvPr id="4" name="Picture 3" descr="Molly.ps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1702638"/>
            <a:ext cx="5152103" cy="3657600"/>
          </a:xfrm>
          <a:prstGeom prst="rect">
            <a:avLst/>
          </a:prstGeom>
        </p:spPr>
      </p:pic>
      <p:sp>
        <p:nvSpPr>
          <p:cNvPr id="10" name="TextBox 9"/>
          <p:cNvSpPr txBox="1"/>
          <p:nvPr/>
        </p:nvSpPr>
        <p:spPr>
          <a:xfrm>
            <a:off x="4352937" y="5410202"/>
            <a:ext cx="1018227" cy="523220"/>
          </a:xfrm>
          <a:prstGeom prst="rect">
            <a:avLst/>
          </a:prstGeom>
          <a:noFill/>
        </p:spPr>
        <p:txBody>
          <a:bodyPr wrap="none" lIns="91429" tIns="45714" rIns="91429" bIns="45714" rtlCol="0">
            <a:spAutoFit/>
          </a:bodyPr>
          <a:lstStyle/>
          <a:p>
            <a:r>
              <a:rPr lang="en-US" sz="2800" dirty="0">
                <a:solidFill>
                  <a:srgbClr val="002060"/>
                </a:solidFill>
              </a:rPr>
              <a:t>Molly</a:t>
            </a:r>
          </a:p>
        </p:txBody>
      </p:sp>
      <p:sp>
        <p:nvSpPr>
          <p:cNvPr id="5" name="Title 3"/>
          <p:cNvSpPr txBox="1">
            <a:spLocks/>
          </p:cNvSpPr>
          <p:nvPr/>
        </p:nvSpPr>
        <p:spPr>
          <a:xfrm>
            <a:off x="1295400" y="228600"/>
            <a:ext cx="7620000" cy="1219200"/>
          </a:xfrm>
          <a:prstGeom prst="rect">
            <a:avLst/>
          </a:prstGeom>
          <a:solidFill>
            <a:srgbClr val="FFFFFF"/>
          </a:solidFill>
        </p:spPr>
        <p:txBody>
          <a:bodyPr vert="horz" lIns="91429" tIns="45714" rIns="91429" bIns="45714"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900" dirty="0">
                <a:solidFill>
                  <a:srgbClr val="002060"/>
                </a:solidFill>
              </a:rPr>
              <a:t>Consider Lines 48-49. </a:t>
            </a:r>
          </a:p>
          <a:p>
            <a:r>
              <a:rPr lang="en-US" sz="2900" dirty="0">
                <a:solidFill>
                  <a:srgbClr val="002060"/>
                </a:solidFill>
              </a:rPr>
              <a:t>How did comparing representations benefit Molly? </a:t>
            </a:r>
          </a:p>
        </p:txBody>
      </p:sp>
      <p:grpSp>
        <p:nvGrpSpPr>
          <p:cNvPr id="7" name="Group 6"/>
          <p:cNvGrpSpPr/>
          <p:nvPr/>
        </p:nvGrpSpPr>
        <p:grpSpPr>
          <a:xfrm>
            <a:off x="1" y="-23724"/>
            <a:ext cx="1020617" cy="7110324"/>
            <a:chOff x="1" y="-23724"/>
            <a:chExt cx="1020617" cy="6894423"/>
          </a:xfrm>
        </p:grpSpPr>
        <p:pic>
          <p:nvPicPr>
            <p:cNvPr id="8" name="Picture 7" descr="14861 principles to action cover bar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9" name="Picture 8" descr="14861 principles to action cover.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pic>
        <p:nvPicPr>
          <p:cNvPr id="11" name="Picture 10" descr="NCTM_R_LogoandName4C_L.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0730" y="6050694"/>
            <a:ext cx="2673270" cy="696059"/>
          </a:xfrm>
          <a:prstGeom prst="rect">
            <a:avLst/>
          </a:prstGeom>
        </p:spPr>
      </p:pic>
    </p:spTree>
    <p:extLst>
      <p:ext uri="{BB962C8B-B14F-4D97-AF65-F5344CB8AC3E}">
        <p14:creationId xmlns:p14="http://schemas.microsoft.com/office/powerpoint/2010/main" val="2070675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4861 principles to action cover.psd"/>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1" y="152400"/>
            <a:ext cx="761999" cy="1085667"/>
          </a:xfrm>
          <a:prstGeom prst="rect">
            <a:avLst/>
          </a:prstGeom>
          <a:ln>
            <a:noFill/>
          </a:ln>
          <a:effectLst>
            <a:outerShdw blurRad="292100" dist="139700" dir="2700000" algn="tl" rotWithShape="0">
              <a:srgbClr val="333333">
                <a:alpha val="65000"/>
              </a:srgbClr>
            </a:outerShdw>
          </a:effectLst>
        </p:spPr>
      </p:pic>
      <p:sp>
        <p:nvSpPr>
          <p:cNvPr id="6" name="Rectangle 3"/>
          <p:cNvSpPr txBox="1">
            <a:spLocks noChangeArrowheads="1"/>
          </p:cNvSpPr>
          <p:nvPr/>
        </p:nvSpPr>
        <p:spPr>
          <a:xfrm>
            <a:off x="1088409" y="1646830"/>
            <a:ext cx="7772400" cy="4267200"/>
          </a:xfrm>
          <a:prstGeom prst="rect">
            <a:avLst/>
          </a:prstGeom>
        </p:spPr>
        <p:txBody>
          <a:bodyPr vert="horz" lIns="91440" tIns="45720" rIns="91440" bIns="45720" rtlCol="0">
            <a:noAutofit/>
          </a:bodyPr>
          <a:lstStyle/>
          <a:p>
            <a:pPr marL="228600" indent="-228600">
              <a:spcAft>
                <a:spcPts val="1200"/>
              </a:spcAft>
              <a:buNone/>
            </a:pPr>
            <a:r>
              <a:rPr lang="en-US" sz="3000" dirty="0">
                <a:solidFill>
                  <a:srgbClr val="002060"/>
                </a:solidFill>
                <a:cs typeface="Verdana"/>
              </a:rPr>
              <a:t>Mathematical Discourse should:</a:t>
            </a:r>
          </a:p>
          <a:p>
            <a:pPr marL="228600" indent="-228600">
              <a:spcAft>
                <a:spcPts val="1200"/>
              </a:spcAft>
              <a:buFont typeface="Arial"/>
              <a:buChar char="•"/>
            </a:pPr>
            <a:r>
              <a:rPr lang="en-US" sz="3000" dirty="0">
                <a:solidFill>
                  <a:srgbClr val="002060"/>
                </a:solidFill>
                <a:cs typeface="Verdana"/>
              </a:rPr>
              <a:t>Build on and honor students’ </a:t>
            </a:r>
            <a:r>
              <a:rPr lang="en-US" sz="3000" dirty="0" smtClean="0">
                <a:solidFill>
                  <a:srgbClr val="002060"/>
                </a:solidFill>
                <a:cs typeface="Verdana"/>
              </a:rPr>
              <a:t>thinking.</a:t>
            </a:r>
            <a:endParaRPr lang="en-US" sz="3000" dirty="0">
              <a:solidFill>
                <a:srgbClr val="002060"/>
              </a:solidFill>
              <a:cs typeface="Verdana"/>
            </a:endParaRPr>
          </a:p>
          <a:p>
            <a:pPr marL="228600" indent="-228600">
              <a:spcAft>
                <a:spcPts val="1200"/>
              </a:spcAft>
              <a:buFont typeface="Arial"/>
              <a:buChar char="•"/>
            </a:pPr>
            <a:r>
              <a:rPr lang="en-US" sz="3000" dirty="0" smtClean="0">
                <a:solidFill>
                  <a:srgbClr val="002060"/>
                </a:solidFill>
                <a:cs typeface="Verdana"/>
              </a:rPr>
              <a:t>Let students share </a:t>
            </a:r>
            <a:r>
              <a:rPr lang="en-US" sz="3000" dirty="0">
                <a:solidFill>
                  <a:srgbClr val="002060"/>
                </a:solidFill>
                <a:cs typeface="Verdana"/>
              </a:rPr>
              <a:t>ideas, clarify understandings, and develop convincing </a:t>
            </a:r>
            <a:r>
              <a:rPr lang="en-US" sz="3000" dirty="0" smtClean="0">
                <a:solidFill>
                  <a:srgbClr val="002060"/>
                </a:solidFill>
                <a:cs typeface="Verdana"/>
              </a:rPr>
              <a:t>arguments.</a:t>
            </a:r>
          </a:p>
          <a:p>
            <a:pPr marL="228600" indent="-228600">
              <a:spcAft>
                <a:spcPts val="1200"/>
              </a:spcAft>
              <a:buFont typeface="Arial"/>
              <a:buChar char="•"/>
            </a:pPr>
            <a:r>
              <a:rPr lang="en-US" sz="3000" dirty="0" smtClean="0">
                <a:solidFill>
                  <a:srgbClr val="002060"/>
                </a:solidFill>
                <a:cs typeface="Verdana"/>
              </a:rPr>
              <a:t>Engage students in analyzing </a:t>
            </a:r>
            <a:r>
              <a:rPr lang="en-US" sz="3000" dirty="0">
                <a:solidFill>
                  <a:srgbClr val="002060"/>
                </a:solidFill>
                <a:cs typeface="Verdana"/>
              </a:rPr>
              <a:t>and comparing </a:t>
            </a:r>
            <a:r>
              <a:rPr lang="en-US" sz="3000" dirty="0" smtClean="0">
                <a:solidFill>
                  <a:srgbClr val="002060"/>
                </a:solidFill>
                <a:cs typeface="Verdana"/>
              </a:rPr>
              <a:t>student approaches.</a:t>
            </a:r>
          </a:p>
          <a:p>
            <a:pPr marL="228600" indent="-228600">
              <a:spcAft>
                <a:spcPts val="1200"/>
              </a:spcAft>
              <a:buFont typeface="Arial"/>
              <a:buChar char="•"/>
            </a:pPr>
            <a:r>
              <a:rPr lang="en-US" sz="3000" dirty="0" smtClean="0">
                <a:solidFill>
                  <a:srgbClr val="002060"/>
                </a:solidFill>
                <a:cs typeface="Verdana"/>
              </a:rPr>
              <a:t>Advance </a:t>
            </a:r>
            <a:r>
              <a:rPr lang="en-US" sz="3000" dirty="0">
                <a:solidFill>
                  <a:srgbClr val="002060"/>
                </a:solidFill>
                <a:cs typeface="Verdana"/>
              </a:rPr>
              <a:t>the </a:t>
            </a:r>
            <a:r>
              <a:rPr lang="en-US" sz="3000" dirty="0" smtClean="0">
                <a:solidFill>
                  <a:srgbClr val="002060"/>
                </a:solidFill>
                <a:cs typeface="Verdana"/>
              </a:rPr>
              <a:t>math </a:t>
            </a:r>
            <a:r>
              <a:rPr lang="en-US" sz="3000" dirty="0">
                <a:solidFill>
                  <a:srgbClr val="002060"/>
                </a:solidFill>
                <a:cs typeface="Verdana"/>
              </a:rPr>
              <a:t>learning of the whole class</a:t>
            </a:r>
            <a:r>
              <a:rPr lang="en-US" sz="3000" dirty="0" smtClean="0">
                <a:solidFill>
                  <a:srgbClr val="002060"/>
                </a:solidFill>
                <a:cs typeface="Verdana"/>
              </a:rPr>
              <a:t>.</a:t>
            </a:r>
            <a:endParaRPr lang="en-US" sz="3000" dirty="0">
              <a:solidFill>
                <a:srgbClr val="002060"/>
              </a:solidFill>
              <a:cs typeface="Verdana"/>
            </a:endParaRPr>
          </a:p>
        </p:txBody>
      </p:sp>
      <p:sp>
        <p:nvSpPr>
          <p:cNvPr id="2" name="Title 1"/>
          <p:cNvSpPr>
            <a:spLocks noGrp="1"/>
          </p:cNvSpPr>
          <p:nvPr>
            <p:ph type="title"/>
          </p:nvPr>
        </p:nvSpPr>
        <p:spPr/>
        <p:txBody>
          <a:bodyPr/>
          <a:lstStyle/>
          <a:p>
            <a:r>
              <a:rPr lang="en-US" sz="3200" dirty="0"/>
              <a:t>Facilitate </a:t>
            </a:r>
            <a:r>
              <a:rPr lang="en-US" sz="3200" dirty="0" smtClean="0"/>
              <a:t>Meaningful </a:t>
            </a:r>
            <a:r>
              <a:rPr lang="en-US" sz="3200" dirty="0"/>
              <a:t/>
            </a:r>
            <a:br>
              <a:rPr lang="en-US" sz="3200" dirty="0"/>
            </a:br>
            <a:r>
              <a:rPr lang="en-US" sz="3200" dirty="0" smtClean="0"/>
              <a:t>Mathematical </a:t>
            </a:r>
            <a:r>
              <a:rPr lang="en-US" sz="3200" dirty="0"/>
              <a:t>D</a:t>
            </a:r>
            <a:r>
              <a:rPr lang="en-US" sz="3200" dirty="0" smtClean="0"/>
              <a:t>iscourse</a:t>
            </a:r>
            <a:endParaRPr lang="en-US" sz="3200" dirty="0"/>
          </a:p>
        </p:txBody>
      </p:sp>
    </p:spTree>
    <p:extLst>
      <p:ext uri="{BB962C8B-B14F-4D97-AF65-F5344CB8AC3E}">
        <p14:creationId xmlns:p14="http://schemas.microsoft.com/office/powerpoint/2010/main" val="3158949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Facilitate </a:t>
            </a:r>
          </a:p>
          <a:p>
            <a:pPr lvl="0" algn="ctr">
              <a:spcBef>
                <a:spcPct val="0"/>
              </a:spcBef>
              <a:defRPr/>
            </a:pPr>
            <a:r>
              <a:rPr lang="en-US" sz="2800" b="1" dirty="0" smtClean="0">
                <a:solidFill>
                  <a:srgbClr val="002060"/>
                </a:solidFill>
                <a:latin typeface="Verdana"/>
                <a:cs typeface="Verdana"/>
              </a:rPr>
              <a:t>Meaningful Mathematical Discourse</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020619" y="1437141"/>
            <a:ext cx="7780482" cy="5139869"/>
          </a:xfrm>
          <a:prstGeom prst="rect">
            <a:avLst/>
          </a:prstGeom>
        </p:spPr>
        <p:txBody>
          <a:bodyPr wrap="square">
            <a:spAutoFit/>
          </a:bodyPr>
          <a:lstStyle/>
          <a:p>
            <a:pPr marL="342900" indent="-342900">
              <a:lnSpc>
                <a:spcPct val="80000"/>
              </a:lnSpc>
              <a:buFont typeface="Arial"/>
              <a:buChar char="•"/>
            </a:pPr>
            <a:endParaRPr lang="en-US" sz="2000" dirty="0" smtClean="0">
              <a:solidFill>
                <a:srgbClr val="1F497D"/>
              </a:solidFill>
              <a:latin typeface="Verdana"/>
              <a:cs typeface="Verdana"/>
            </a:endParaRPr>
          </a:p>
          <a:p>
            <a:pPr marL="114300" indent="0" algn="ctr">
              <a:buNone/>
            </a:pPr>
            <a:r>
              <a:rPr lang="en-US" sz="3200" i="1" dirty="0" smtClean="0">
                <a:solidFill>
                  <a:srgbClr val="002060"/>
                </a:solidFill>
                <a:cs typeface="Verdana"/>
              </a:rPr>
              <a:t>Discussions that focus on cognitively challenging mathematical tasks, namely those that promote thinking, reasoning, and problem solving, are a primary mechanism for promoting conceptual understanding of mathematics (Hatano &amp; Inagaki, 1991; Michaels, O’Connor, &amp; Resnick, 2008).</a:t>
            </a:r>
          </a:p>
          <a:p>
            <a:pPr marL="114300" indent="0" algn="ctr">
              <a:buNone/>
            </a:pPr>
            <a:endParaRPr lang="en-US" sz="2000" dirty="0" smtClean="0">
              <a:solidFill>
                <a:srgbClr val="002060"/>
              </a:solidFill>
              <a:cs typeface="Verdana"/>
            </a:endParaRPr>
          </a:p>
          <a:p>
            <a:pPr marL="114300" indent="0" algn="r">
              <a:buNone/>
            </a:pPr>
            <a:r>
              <a:rPr lang="en-US" dirty="0" smtClean="0">
                <a:solidFill>
                  <a:srgbClr val="002060"/>
                </a:solidFill>
                <a:cs typeface="Verdana"/>
              </a:rPr>
              <a:t>Smith, Hughes, Engle &amp; Stein, 2009, p. 549</a:t>
            </a:r>
          </a:p>
          <a:p>
            <a:endParaRPr lang="en-US" dirty="0" smtClean="0">
              <a:solidFill>
                <a:srgbClr val="002060"/>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3559700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35117" y="319177"/>
            <a:ext cx="7475483" cy="1143000"/>
          </a:xfrm>
          <a:prstGeom prst="rect">
            <a:avLst/>
          </a:prstGeom>
        </p:spPr>
        <p:txBody>
          <a:bodyPr vert="horz" lIns="91440" tIns="45720" rIns="91440" bIns="45720" rtlCol="0" anchor="ctr">
            <a:noAutofit/>
          </a:bodyPr>
          <a:lstStyle/>
          <a:p>
            <a:pPr lvl="0" algn="ctr">
              <a:spcBef>
                <a:spcPct val="0"/>
              </a:spcBef>
              <a:defRPr/>
            </a:pPr>
            <a:r>
              <a:rPr lang="en-US" sz="4400" b="1" dirty="0" smtClean="0">
                <a:solidFill>
                  <a:srgbClr val="002060"/>
                </a:solidFill>
                <a:latin typeface="+mj-lt"/>
                <a:cs typeface="Verdana"/>
              </a:rPr>
              <a:t>Meaningful Discourse</a:t>
            </a:r>
            <a:endParaRPr lang="en-US" sz="4400" b="1" dirty="0" smtClean="0">
              <a:solidFill>
                <a:srgbClr val="002060"/>
              </a:solidFill>
              <a:latin typeface="+mj-lt"/>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933574"/>
            <a:ext cx="6860705" cy="2431435"/>
          </a:xfrm>
          <a:prstGeom prst="rect">
            <a:avLst/>
          </a:prstGeom>
        </p:spPr>
        <p:txBody>
          <a:bodyPr wrap="square">
            <a:spAutoFit/>
          </a:bodyPr>
          <a:lstStyle/>
          <a:p>
            <a:endParaRPr lang="en-US" sz="2400" dirty="0" smtClean="0">
              <a:solidFill>
                <a:srgbClr val="1F497D"/>
              </a:solidFill>
              <a:latin typeface="Verdana"/>
              <a:cs typeface="Verdana"/>
            </a:endParaRPr>
          </a:p>
          <a:p>
            <a:pPr algn="ctr"/>
            <a:r>
              <a:rPr lang="en-US" sz="3200" dirty="0" smtClean="0">
                <a:solidFill>
                  <a:srgbClr val="002060"/>
                </a:solidFill>
                <a:latin typeface="+mj-lt"/>
                <a:cs typeface="Verdana"/>
              </a:rPr>
              <a:t>What did Mr. Harris do (before or during the discussion) that may have positioned him to engage students in a productive discussion?</a:t>
            </a:r>
            <a:endParaRPr lang="en-US" sz="3200" dirty="0">
              <a:solidFill>
                <a:srgbClr val="002060"/>
              </a:solidFill>
              <a:latin typeface="+mj-lt"/>
              <a:cs typeface="Verdana"/>
            </a:endParaRPr>
          </a:p>
        </p:txBody>
      </p:sp>
    </p:spTree>
    <p:extLst>
      <p:ext uri="{BB962C8B-B14F-4D97-AF65-F5344CB8AC3E}">
        <p14:creationId xmlns:p14="http://schemas.microsoft.com/office/powerpoint/2010/main" val="1732457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450428" y="274638"/>
            <a:ext cx="7236372" cy="1143000"/>
          </a:xfrm>
        </p:spPr>
        <p:txBody>
          <a:bodyPr>
            <a:noAutofit/>
          </a:bodyPr>
          <a:lstStyle/>
          <a:p>
            <a:pPr algn="ctr" eaLnBrk="1" hangingPunct="1"/>
            <a:r>
              <a:rPr lang="en-US" sz="4000" b="1" dirty="0" smtClean="0">
                <a:solidFill>
                  <a:srgbClr val="002060"/>
                </a:solidFill>
                <a:latin typeface="+mj-lt"/>
                <a:ea typeface="ＭＳ Ｐゴシック" pitchFamily="34" charset="-128"/>
              </a:rPr>
              <a:t>NCTM Conferences</a:t>
            </a:r>
            <a:br>
              <a:rPr lang="en-US" sz="4000" b="1" dirty="0" smtClean="0">
                <a:solidFill>
                  <a:srgbClr val="002060"/>
                </a:solidFill>
                <a:latin typeface="+mj-lt"/>
                <a:ea typeface="ＭＳ Ｐゴシック" pitchFamily="34" charset="-128"/>
              </a:rPr>
            </a:br>
            <a:r>
              <a:rPr lang="en-US" sz="4000" b="1" dirty="0" smtClean="0">
                <a:solidFill>
                  <a:srgbClr val="002060"/>
                </a:solidFill>
                <a:latin typeface="+mj-lt"/>
                <a:ea typeface="ＭＳ Ｐゴシック" pitchFamily="34" charset="-128"/>
              </a:rPr>
              <a:t>www.nctm.org</a:t>
            </a:r>
          </a:p>
        </p:txBody>
      </p:sp>
      <p:sp>
        <p:nvSpPr>
          <p:cNvPr id="24580" name="Rectangle 3"/>
          <p:cNvSpPr>
            <a:spLocks noGrp="1" noChangeArrowheads="1"/>
          </p:cNvSpPr>
          <p:nvPr>
            <p:ph idx="1"/>
          </p:nvPr>
        </p:nvSpPr>
        <p:spPr>
          <a:xfrm>
            <a:off x="1351730" y="1618582"/>
            <a:ext cx="7362497" cy="4525963"/>
          </a:xfrm>
        </p:spPr>
        <p:txBody>
          <a:bodyPr>
            <a:normAutofit fontScale="92500" lnSpcReduction="10000"/>
          </a:bodyPr>
          <a:lstStyle/>
          <a:p>
            <a:pPr marL="457200" lvl="1" indent="0" eaLnBrk="1" hangingPunct="1">
              <a:spcBef>
                <a:spcPts val="0"/>
              </a:spcBef>
              <a:buNone/>
            </a:pPr>
            <a:endParaRPr lang="en-US" sz="1000" dirty="0">
              <a:ea typeface="ＭＳ Ｐゴシック" pitchFamily="34" charset="-128"/>
            </a:endParaRPr>
          </a:p>
          <a:p>
            <a:pPr marL="6350" lvl="1" indent="0" algn="ctr" eaLnBrk="1" hangingPunct="1">
              <a:spcBef>
                <a:spcPts val="0"/>
              </a:spcBef>
              <a:buNone/>
            </a:pPr>
            <a:r>
              <a:rPr lang="en-US" sz="3600" b="1" dirty="0" smtClean="0">
                <a:solidFill>
                  <a:srgbClr val="002060"/>
                </a:solidFill>
                <a:ea typeface="ＭＳ Ｐゴシック" pitchFamily="34" charset="-128"/>
              </a:rPr>
              <a:t>  2016 </a:t>
            </a:r>
            <a:r>
              <a:rPr lang="en-US" sz="3600" b="1" dirty="0">
                <a:solidFill>
                  <a:srgbClr val="002060"/>
                </a:solidFill>
                <a:ea typeface="ＭＳ Ｐゴシック" pitchFamily="34" charset="-128"/>
              </a:rPr>
              <a:t>Annual Meeting and </a:t>
            </a:r>
            <a:r>
              <a:rPr lang="en-US" sz="3600" b="1" dirty="0" smtClean="0">
                <a:solidFill>
                  <a:srgbClr val="002060"/>
                </a:solidFill>
                <a:ea typeface="ＭＳ Ｐゴシック" pitchFamily="34" charset="-128"/>
              </a:rPr>
              <a:t>Exposition</a:t>
            </a:r>
          </a:p>
          <a:p>
            <a:pPr marL="6350" lvl="1" indent="0">
              <a:spcBef>
                <a:spcPts val="600"/>
              </a:spcBef>
              <a:buNone/>
            </a:pPr>
            <a:r>
              <a:rPr lang="en-US" sz="3600" dirty="0">
                <a:solidFill>
                  <a:srgbClr val="002060"/>
                </a:solidFill>
                <a:ea typeface="ＭＳ Ｐゴシック" pitchFamily="34" charset="-128"/>
              </a:rPr>
              <a:t> </a:t>
            </a:r>
            <a:r>
              <a:rPr lang="en-US" sz="3600" dirty="0" smtClean="0">
                <a:solidFill>
                  <a:srgbClr val="002060"/>
                </a:solidFill>
                <a:ea typeface="ＭＳ Ｐゴシック" pitchFamily="34" charset="-128"/>
              </a:rPr>
              <a:t>     </a:t>
            </a:r>
            <a:endParaRPr lang="en-US" sz="3600" dirty="0">
              <a:solidFill>
                <a:srgbClr val="002060"/>
              </a:solidFill>
              <a:ea typeface="ＭＳ Ｐゴシック" pitchFamily="34" charset="-128"/>
            </a:endParaRPr>
          </a:p>
          <a:p>
            <a:pPr marL="6350" lvl="1" indent="0">
              <a:spcBef>
                <a:spcPts val="600"/>
              </a:spcBef>
              <a:buNone/>
            </a:pPr>
            <a:r>
              <a:rPr lang="en-US" sz="3600" dirty="0" smtClean="0">
                <a:solidFill>
                  <a:srgbClr val="002060"/>
                </a:solidFill>
                <a:ea typeface="ＭＳ Ｐゴシック" pitchFamily="34" charset="-128"/>
              </a:rPr>
              <a:t>	</a:t>
            </a:r>
          </a:p>
          <a:p>
            <a:pPr marL="6350" lvl="1" indent="0">
              <a:spcBef>
                <a:spcPts val="600"/>
              </a:spcBef>
              <a:buNone/>
            </a:pPr>
            <a:endParaRPr lang="en-US" sz="3600" dirty="0">
              <a:solidFill>
                <a:srgbClr val="002060"/>
              </a:solidFill>
              <a:ea typeface="ＭＳ Ｐゴシック" pitchFamily="34" charset="-128"/>
            </a:endParaRPr>
          </a:p>
          <a:p>
            <a:pPr marL="6350" lvl="1" indent="0">
              <a:spcBef>
                <a:spcPts val="600"/>
              </a:spcBef>
              <a:buNone/>
            </a:pPr>
            <a:endParaRPr lang="en-US" sz="3600" dirty="0" smtClean="0">
              <a:solidFill>
                <a:srgbClr val="002060"/>
              </a:solidFill>
              <a:ea typeface="ＭＳ Ｐゴシック" pitchFamily="34" charset="-128"/>
            </a:endParaRPr>
          </a:p>
          <a:p>
            <a:pPr marL="6350" lvl="1" indent="0">
              <a:spcBef>
                <a:spcPts val="600"/>
              </a:spcBef>
              <a:buNone/>
            </a:pPr>
            <a:endParaRPr lang="en-US" sz="3600" dirty="0" smtClean="0">
              <a:solidFill>
                <a:srgbClr val="002060"/>
              </a:solidFill>
              <a:ea typeface="ＭＳ Ｐゴシック" pitchFamily="34" charset="-128"/>
            </a:endParaRPr>
          </a:p>
          <a:p>
            <a:pPr marL="6350" lvl="1" indent="0" algn="ctr">
              <a:spcBef>
                <a:spcPts val="600"/>
              </a:spcBef>
              <a:buNone/>
            </a:pPr>
            <a:r>
              <a:rPr lang="en-US" sz="3600" dirty="0" smtClean="0">
                <a:solidFill>
                  <a:srgbClr val="002060"/>
                </a:solidFill>
                <a:ea typeface="ＭＳ Ｐゴシック" pitchFamily="34" charset="-128"/>
              </a:rPr>
              <a:t>April 13–16, 2016</a:t>
            </a:r>
            <a:endParaRPr lang="en-US" sz="3600" dirty="0">
              <a:solidFill>
                <a:srgbClr val="002060"/>
              </a:solidFill>
              <a:ea typeface="ＭＳ Ｐゴシック" pitchFamily="34" charset="-128"/>
            </a:endParaRPr>
          </a:p>
          <a:p>
            <a:pPr marL="6350" lvl="1" indent="0" algn="ctr">
              <a:spcBef>
                <a:spcPts val="600"/>
              </a:spcBef>
              <a:buNone/>
            </a:pPr>
            <a:r>
              <a:rPr lang="en-US" sz="3600" dirty="0" smtClean="0">
                <a:solidFill>
                  <a:srgbClr val="002060"/>
                </a:solidFill>
                <a:ea typeface="ＭＳ Ｐゴシック" pitchFamily="34" charset="-128"/>
              </a:rPr>
              <a:t>San Francisco</a:t>
            </a:r>
            <a:endParaRPr lang="en-US" sz="3600" b="1" dirty="0" smtClean="0">
              <a:solidFill>
                <a:srgbClr val="002060"/>
              </a:solidFill>
              <a:ea typeface="ＭＳ Ｐゴシック" pitchFamily="34" charset="-128"/>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cxnSp>
        <p:nvCxnSpPr>
          <p:cNvPr id="7" name="Straight Connector 6"/>
          <p:cNvCxnSpPr/>
          <p:nvPr/>
        </p:nvCxnSpPr>
        <p:spPr>
          <a:xfrm>
            <a:off x="950036" y="1444306"/>
            <a:ext cx="7862888" cy="0"/>
          </a:xfrm>
          <a:prstGeom prst="line">
            <a:avLst/>
          </a:prstGeom>
          <a:ln w="50800">
            <a:solidFill>
              <a:srgbClr val="002060"/>
            </a:solidFill>
          </a:ln>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859" y="2743200"/>
            <a:ext cx="3639509" cy="2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23678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612" y="602401"/>
            <a:ext cx="7391400" cy="1143000"/>
          </a:xfrm>
        </p:spPr>
        <p:txBody>
          <a:bodyPr/>
          <a:lstStyle/>
          <a:p>
            <a:r>
              <a:rPr lang="en-US" sz="3200" dirty="0"/>
              <a:t>Structuring Mathematical Discourse...</a:t>
            </a:r>
            <a:r>
              <a:rPr lang="en-US" dirty="0">
                <a:solidFill>
                  <a:srgbClr val="1617EB"/>
                </a:solidFill>
              </a:rPr>
              <a:t/>
            </a:r>
            <a:br>
              <a:rPr lang="en-US" dirty="0">
                <a:solidFill>
                  <a:srgbClr val="1617EB"/>
                </a:solidFill>
              </a:rPr>
            </a:br>
            <a:endParaRPr lang="en-US" dirty="0"/>
          </a:p>
        </p:txBody>
      </p:sp>
      <p:sp>
        <p:nvSpPr>
          <p:cNvPr id="3" name="Content Placeholder 2"/>
          <p:cNvSpPr>
            <a:spLocks noGrp="1"/>
          </p:cNvSpPr>
          <p:nvPr>
            <p:ph idx="1"/>
          </p:nvPr>
        </p:nvSpPr>
        <p:spPr>
          <a:xfrm>
            <a:off x="1371600" y="1752600"/>
            <a:ext cx="7315200" cy="4525963"/>
          </a:xfrm>
        </p:spPr>
        <p:txBody>
          <a:bodyPr/>
          <a:lstStyle/>
          <a:p>
            <a:pPr marL="0" indent="0">
              <a:lnSpc>
                <a:spcPct val="110000"/>
              </a:lnSpc>
              <a:spcAft>
                <a:spcPts val="1200"/>
              </a:spcAft>
              <a:buNone/>
            </a:pPr>
            <a:r>
              <a:rPr lang="en-US" sz="2800" dirty="0" smtClean="0"/>
              <a:t>During the whole class discussion</a:t>
            </a:r>
            <a:br>
              <a:rPr lang="en-US" sz="2800" dirty="0" smtClean="0"/>
            </a:br>
            <a:r>
              <a:rPr lang="en-US" sz="2800" dirty="0" smtClean="0"/>
              <a:t>of the task, Mr. Harris was strategic in:</a:t>
            </a:r>
          </a:p>
          <a:p>
            <a:pPr>
              <a:spcBef>
                <a:spcPts val="1200"/>
              </a:spcBef>
            </a:pPr>
            <a:r>
              <a:rPr lang="en-US" sz="2400" u="sng" dirty="0" smtClean="0"/>
              <a:t>Selecting</a:t>
            </a:r>
            <a:r>
              <a:rPr lang="en-US" sz="2400" dirty="0" smtClean="0"/>
              <a:t> specific student representations and strategies for discussion and analysis.</a:t>
            </a:r>
            <a:endParaRPr lang="en-US" sz="2400" dirty="0"/>
          </a:p>
          <a:p>
            <a:pPr>
              <a:spcBef>
                <a:spcPts val="1200"/>
              </a:spcBef>
            </a:pPr>
            <a:r>
              <a:rPr lang="en-US" sz="2400" u="sng" dirty="0" smtClean="0"/>
              <a:t>Sequencing</a:t>
            </a:r>
            <a:r>
              <a:rPr lang="en-US" sz="2400" dirty="0" smtClean="0"/>
              <a:t> the various </a:t>
            </a:r>
            <a:r>
              <a:rPr lang="en-US" sz="2400" dirty="0"/>
              <a:t>student approaches for </a:t>
            </a:r>
            <a:r>
              <a:rPr lang="en-US" sz="2400" dirty="0" smtClean="0"/>
              <a:t>analysis and comparison.</a:t>
            </a:r>
          </a:p>
          <a:p>
            <a:pPr>
              <a:spcBef>
                <a:spcPts val="1200"/>
              </a:spcBef>
            </a:pPr>
            <a:r>
              <a:rPr lang="en-US" sz="2400" u="sng" dirty="0" smtClean="0"/>
              <a:t>Connecting</a:t>
            </a:r>
            <a:r>
              <a:rPr lang="en-US" sz="2400" dirty="0" smtClean="0"/>
              <a:t> student approaches to </a:t>
            </a:r>
            <a:br>
              <a:rPr lang="en-US" sz="2400" dirty="0" smtClean="0"/>
            </a:br>
            <a:r>
              <a:rPr lang="en-US" sz="2400" dirty="0" smtClean="0"/>
              <a:t>key math </a:t>
            </a:r>
            <a:r>
              <a:rPr lang="en-US" sz="2400" dirty="0"/>
              <a:t>ideas and </a:t>
            </a:r>
            <a:r>
              <a:rPr lang="en-US" sz="2400" dirty="0" smtClean="0"/>
              <a:t>relationships.</a:t>
            </a:r>
            <a:endParaRPr lang="en-US" sz="2400" dirty="0"/>
          </a:p>
          <a:p>
            <a:endParaRPr lang="en-US" dirty="0"/>
          </a:p>
        </p:txBody>
      </p:sp>
      <p:sp>
        <p:nvSpPr>
          <p:cNvPr id="7" name="Title 1"/>
          <p:cNvSpPr txBox="1">
            <a:spLocks/>
          </p:cNvSpPr>
          <p:nvPr/>
        </p:nvSpPr>
        <p:spPr>
          <a:xfrm>
            <a:off x="1172218" y="269346"/>
            <a:ext cx="7926249" cy="595973"/>
          </a:xfrm>
          <a:prstGeom prst="rect">
            <a:avLst/>
          </a:prstGeom>
        </p:spPr>
        <p:txBody>
          <a:bodyPr vert="horz" anchor="t">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3600" b="1" dirty="0">
              <a:solidFill>
                <a:srgbClr val="1617EB"/>
              </a:solidFill>
            </a:endParaRPr>
          </a:p>
        </p:txBody>
      </p:sp>
    </p:spTree>
    <p:extLst>
      <p:ext uri="{BB962C8B-B14F-4D97-AF65-F5344CB8AC3E}">
        <p14:creationId xmlns:p14="http://schemas.microsoft.com/office/powerpoint/2010/main" val="1420094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95400" cy="6888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3"/>
          <p:cNvSpPr txBox="1">
            <a:spLocks/>
          </p:cNvSpPr>
          <p:nvPr/>
        </p:nvSpPr>
        <p:spPr>
          <a:xfrm>
            <a:off x="1828800" y="152400"/>
            <a:ext cx="6172200" cy="1066799"/>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2800" b="1" i="1" dirty="0">
              <a:solidFill>
                <a:srgbClr val="800000"/>
              </a:solidFill>
            </a:endParaRPr>
          </a:p>
        </p:txBody>
      </p:sp>
      <p:sp>
        <p:nvSpPr>
          <p:cNvPr id="4" name="Title 3"/>
          <p:cNvSpPr>
            <a:spLocks noGrp="1"/>
          </p:cNvSpPr>
          <p:nvPr>
            <p:ph type="title"/>
          </p:nvPr>
        </p:nvSpPr>
        <p:spPr>
          <a:xfrm>
            <a:off x="1227221" y="289404"/>
            <a:ext cx="7798991" cy="1057570"/>
          </a:xfrm>
          <a:noFill/>
        </p:spPr>
        <p:txBody>
          <a:bodyPr>
            <a:noAutofit/>
          </a:bodyPr>
          <a:lstStyle/>
          <a:p>
            <a:r>
              <a:rPr lang="en-US" sz="2000" dirty="0"/>
              <a:t>Consider Lines 52-57. </a:t>
            </a:r>
            <a:br>
              <a:rPr lang="en-US" sz="2000" dirty="0"/>
            </a:br>
            <a:r>
              <a:rPr lang="en-US" sz="2000" dirty="0"/>
              <a:t>Why did Mr. Harris select and sequence the work of these three students and how did that support student learning? </a:t>
            </a:r>
          </a:p>
        </p:txBody>
      </p:sp>
      <p:grpSp>
        <p:nvGrpSpPr>
          <p:cNvPr id="2" name="Group 1"/>
          <p:cNvGrpSpPr/>
          <p:nvPr/>
        </p:nvGrpSpPr>
        <p:grpSpPr>
          <a:xfrm>
            <a:off x="1066800" y="1752540"/>
            <a:ext cx="3867150" cy="2667000"/>
            <a:chOff x="0" y="1295400"/>
            <a:chExt cx="4206240" cy="2821041"/>
          </a:xfrm>
        </p:grpSpPr>
        <p:pic>
          <p:nvPicPr>
            <p:cNvPr id="8" name="Picture 7" descr="bandconcer3.jpg"/>
            <p:cNvPicPr preferRelativeResize="0">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1295400"/>
              <a:ext cx="4206240" cy="2715560"/>
            </a:xfrm>
            <a:prstGeom prst="rect">
              <a:avLst/>
            </a:prstGeom>
            <a:ln>
              <a:solidFill>
                <a:srgbClr val="000000"/>
              </a:solidFill>
            </a:ln>
            <a:effectLst>
              <a:outerShdw blurRad="50800" dist="38100" dir="2700000">
                <a:srgbClr val="000000">
                  <a:alpha val="43000"/>
                </a:srgbClr>
              </a:outerShdw>
            </a:effectLst>
          </p:spPr>
        </p:pic>
        <p:sp>
          <p:nvSpPr>
            <p:cNvPr id="11" name="TextBox 10"/>
            <p:cNvSpPr txBox="1"/>
            <p:nvPr/>
          </p:nvSpPr>
          <p:spPr>
            <a:xfrm>
              <a:off x="3097530" y="3716331"/>
              <a:ext cx="1066800" cy="400110"/>
            </a:xfrm>
            <a:prstGeom prst="rect">
              <a:avLst/>
            </a:prstGeom>
            <a:solidFill>
              <a:srgbClr val="DBEEF4"/>
            </a:solidFill>
          </p:spPr>
          <p:txBody>
            <a:bodyPr wrap="square" rtlCol="0">
              <a:spAutoFit/>
            </a:bodyPr>
            <a:lstStyle/>
            <a:p>
              <a:r>
                <a:rPr lang="en-US" sz="2000" dirty="0" smtClean="0">
                  <a:solidFill>
                    <a:srgbClr val="000000"/>
                  </a:solidFill>
                </a:rPr>
                <a:t>Jasmine</a:t>
              </a:r>
              <a:endParaRPr lang="en-US" sz="2000" dirty="0">
                <a:solidFill>
                  <a:srgbClr val="000000"/>
                </a:solidFill>
              </a:endParaRPr>
            </a:p>
          </p:txBody>
        </p:sp>
      </p:grpSp>
      <p:grpSp>
        <p:nvGrpSpPr>
          <p:cNvPr id="5" name="Group 4"/>
          <p:cNvGrpSpPr/>
          <p:nvPr/>
        </p:nvGrpSpPr>
        <p:grpSpPr>
          <a:xfrm>
            <a:off x="5029200" y="1752540"/>
            <a:ext cx="4035112" cy="2867055"/>
            <a:chOff x="4729358" y="1295400"/>
            <a:chExt cx="4035112" cy="2867055"/>
          </a:xfrm>
        </p:grpSpPr>
        <p:pic>
          <p:nvPicPr>
            <p:cNvPr id="10" name="Picture 9" descr="bandconcert1.jpg"/>
            <p:cNvPicPr preferRelativeResize="0">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4729358" y="1295400"/>
              <a:ext cx="3931920" cy="2601936"/>
            </a:xfrm>
            <a:prstGeom prst="rect">
              <a:avLst/>
            </a:prstGeom>
            <a:ln>
              <a:solidFill>
                <a:srgbClr val="000000"/>
              </a:solidFill>
            </a:ln>
            <a:effectLst>
              <a:outerShdw blurRad="50800" dist="38100" dir="2700000">
                <a:srgbClr val="000000">
                  <a:alpha val="43000"/>
                </a:srgbClr>
              </a:outerShdw>
            </a:effectLst>
          </p:spPr>
        </p:pic>
        <p:sp>
          <p:nvSpPr>
            <p:cNvPr id="12" name="TextBox 11"/>
            <p:cNvSpPr txBox="1"/>
            <p:nvPr/>
          </p:nvSpPr>
          <p:spPr>
            <a:xfrm>
              <a:off x="7701158" y="3762345"/>
              <a:ext cx="1063312" cy="400110"/>
            </a:xfrm>
            <a:prstGeom prst="rect">
              <a:avLst/>
            </a:prstGeom>
            <a:solidFill>
              <a:schemeClr val="accent5">
                <a:lumMod val="20000"/>
                <a:lumOff val="80000"/>
              </a:schemeClr>
            </a:solidFill>
          </p:spPr>
          <p:txBody>
            <a:bodyPr wrap="none" rtlCol="0">
              <a:spAutoFit/>
            </a:bodyPr>
            <a:lstStyle/>
            <a:p>
              <a:r>
                <a:rPr lang="en-US" sz="2000" dirty="0" smtClean="0">
                  <a:solidFill>
                    <a:srgbClr val="000000"/>
                  </a:solidFill>
                </a:rPr>
                <a:t>Kenneth</a:t>
              </a:r>
              <a:endParaRPr lang="en-US" sz="2000" dirty="0">
                <a:solidFill>
                  <a:srgbClr val="000000"/>
                </a:solidFill>
              </a:endParaRPr>
            </a:p>
          </p:txBody>
        </p:sp>
      </p:grpSp>
      <p:grpSp>
        <p:nvGrpSpPr>
          <p:cNvPr id="6" name="Group 5"/>
          <p:cNvGrpSpPr/>
          <p:nvPr/>
        </p:nvGrpSpPr>
        <p:grpSpPr>
          <a:xfrm>
            <a:off x="2209800" y="4648200"/>
            <a:ext cx="6481334" cy="1847910"/>
            <a:chOff x="1676400" y="4419600"/>
            <a:chExt cx="6481334" cy="1847910"/>
          </a:xfrm>
        </p:grpSpPr>
        <p:pic>
          <p:nvPicPr>
            <p:cNvPr id="3" name="Picture 2" descr="Untitled-1.psd"/>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76400" y="4419600"/>
              <a:ext cx="6481334" cy="1828800"/>
            </a:xfrm>
            <a:prstGeom prst="rect">
              <a:avLst/>
            </a:prstGeom>
            <a:ln>
              <a:solidFill>
                <a:srgbClr val="000000"/>
              </a:solidFill>
            </a:ln>
            <a:effectLst>
              <a:outerShdw blurRad="50800" dist="38100" dir="2700000">
                <a:srgbClr val="000000">
                  <a:alpha val="43000"/>
                </a:srgbClr>
              </a:outerShdw>
            </a:effectLst>
          </p:spPr>
        </p:pic>
        <p:sp>
          <p:nvSpPr>
            <p:cNvPr id="13" name="TextBox 12"/>
            <p:cNvSpPr txBox="1"/>
            <p:nvPr/>
          </p:nvSpPr>
          <p:spPr>
            <a:xfrm>
              <a:off x="7239000" y="5867400"/>
              <a:ext cx="914400" cy="400110"/>
            </a:xfrm>
            <a:prstGeom prst="rect">
              <a:avLst/>
            </a:prstGeom>
            <a:solidFill>
              <a:srgbClr val="DBEEF4"/>
            </a:solidFill>
          </p:spPr>
          <p:txBody>
            <a:bodyPr wrap="square" rtlCol="0">
              <a:spAutoFit/>
            </a:bodyPr>
            <a:lstStyle/>
            <a:p>
              <a:r>
                <a:rPr lang="en-US" sz="2000" dirty="0" smtClean="0">
                  <a:solidFill>
                    <a:srgbClr val="000000"/>
                  </a:solidFill>
                </a:rPr>
                <a:t>Teresa</a:t>
              </a:r>
              <a:endParaRPr lang="en-US" sz="2000" dirty="0">
                <a:solidFill>
                  <a:srgbClr val="000000"/>
                </a:solidFill>
              </a:endParaRPr>
            </a:p>
          </p:txBody>
        </p:sp>
      </p:grpSp>
      <p:grpSp>
        <p:nvGrpSpPr>
          <p:cNvPr id="14" name="Group 13"/>
          <p:cNvGrpSpPr/>
          <p:nvPr/>
        </p:nvGrpSpPr>
        <p:grpSpPr>
          <a:xfrm>
            <a:off x="1" y="-23724"/>
            <a:ext cx="1020617" cy="7110324"/>
            <a:chOff x="1" y="-23724"/>
            <a:chExt cx="1020617" cy="6894423"/>
          </a:xfrm>
        </p:grpSpPr>
        <p:pic>
          <p:nvPicPr>
            <p:cNvPr id="15" name="Picture 14" descr="14861 principles to action cover bar 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6" name="Picture 15" descr="14861 principles to action cover.ps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9361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295399" y="1447800"/>
            <a:ext cx="7286625" cy="4997890"/>
          </a:xfrm>
          <a:prstGeom prst="rect">
            <a:avLst/>
          </a:prstGeom>
        </p:spPr>
        <p:txBody>
          <a:bodyPr vert="horz" lIns="91440" tIns="45720" rIns="91440" bIns="45720" rtlCol="0">
            <a:noAutofit/>
          </a:bodyPr>
          <a:lstStyle/>
          <a:p>
            <a:pPr marL="452438" indent="-452438">
              <a:spcAft>
                <a:spcPts val="1200"/>
              </a:spcAft>
              <a:buFont typeface="+mj-lt"/>
              <a:buAutoNum type="arabicPeriod"/>
            </a:pPr>
            <a:r>
              <a:rPr lang="en-US" sz="3200" b="1" dirty="0" smtClean="0">
                <a:solidFill>
                  <a:srgbClr val="002060"/>
                </a:solidFill>
                <a:latin typeface="Arial"/>
                <a:cs typeface="Arial"/>
              </a:rPr>
              <a:t>Anticipating</a:t>
            </a:r>
            <a:endParaRPr lang="en-US" sz="3200" b="1" dirty="0">
              <a:solidFill>
                <a:srgbClr val="002060"/>
              </a:solidFill>
              <a:latin typeface="Arial"/>
              <a:cs typeface="Arial"/>
            </a:endParaRPr>
          </a:p>
          <a:p>
            <a:pPr>
              <a:lnSpc>
                <a:spcPct val="150000"/>
              </a:lnSpc>
              <a:spcAft>
                <a:spcPts val="1200"/>
              </a:spcAft>
              <a:buFont typeface="Arial" charset="0"/>
              <a:buAutoNum type="arabicPeriod"/>
              <a:defRPr/>
            </a:pPr>
            <a:r>
              <a:rPr lang="en-US" sz="3200" b="1" dirty="0" smtClean="0">
                <a:solidFill>
                  <a:srgbClr val="002060"/>
                </a:solidFill>
                <a:latin typeface="Arial"/>
                <a:cs typeface="Arial"/>
              </a:rPr>
              <a:t> Monitoring</a:t>
            </a:r>
            <a:endParaRPr lang="en-US" sz="3200" b="1" dirty="0">
              <a:solidFill>
                <a:srgbClr val="002060"/>
              </a:solidFill>
              <a:latin typeface="Arial"/>
              <a:cs typeface="Arial"/>
            </a:endParaRPr>
          </a:p>
          <a:p>
            <a:pPr>
              <a:lnSpc>
                <a:spcPct val="150000"/>
              </a:lnSpc>
              <a:spcAft>
                <a:spcPts val="1200"/>
              </a:spcAft>
              <a:buFont typeface="Arial" charset="0"/>
              <a:buAutoNum type="arabicPeriod"/>
              <a:defRPr/>
            </a:pPr>
            <a:r>
              <a:rPr lang="en-US" sz="3200" b="1" dirty="0" smtClean="0">
                <a:solidFill>
                  <a:srgbClr val="002060"/>
                </a:solidFill>
                <a:latin typeface="Arial"/>
                <a:cs typeface="Arial"/>
              </a:rPr>
              <a:t> Selecting </a:t>
            </a:r>
          </a:p>
          <a:p>
            <a:pPr>
              <a:lnSpc>
                <a:spcPct val="150000"/>
              </a:lnSpc>
              <a:spcAft>
                <a:spcPts val="1200"/>
              </a:spcAft>
              <a:buFont typeface="Arial" charset="0"/>
              <a:buAutoNum type="arabicPeriod"/>
              <a:defRPr/>
            </a:pPr>
            <a:r>
              <a:rPr lang="en-US" sz="3200" b="1" dirty="0" smtClean="0">
                <a:solidFill>
                  <a:srgbClr val="002060"/>
                </a:solidFill>
                <a:latin typeface="Arial"/>
                <a:cs typeface="Arial"/>
              </a:rPr>
              <a:t> Sequencing </a:t>
            </a:r>
          </a:p>
          <a:p>
            <a:pPr>
              <a:lnSpc>
                <a:spcPct val="150000"/>
              </a:lnSpc>
              <a:spcAft>
                <a:spcPts val="1200"/>
              </a:spcAft>
              <a:buFont typeface="Arial" charset="0"/>
              <a:buAutoNum type="arabicPeriod"/>
              <a:defRPr/>
            </a:pPr>
            <a:r>
              <a:rPr lang="en-US" sz="3200" b="1" dirty="0" smtClean="0">
                <a:solidFill>
                  <a:srgbClr val="002060"/>
                </a:solidFill>
                <a:latin typeface="Arial"/>
                <a:cs typeface="Arial"/>
              </a:rPr>
              <a:t> Connecting</a:t>
            </a:r>
            <a:endParaRPr lang="en-US" sz="3200" b="1" i="1" dirty="0" smtClean="0">
              <a:solidFill>
                <a:srgbClr val="002060"/>
              </a:solidFill>
              <a:latin typeface="Arial"/>
              <a:cs typeface="Arial"/>
            </a:endParaRPr>
          </a:p>
        </p:txBody>
      </p:sp>
      <p:sp>
        <p:nvSpPr>
          <p:cNvPr id="3" name="Right Brace 2"/>
          <p:cNvSpPr/>
          <p:nvPr/>
        </p:nvSpPr>
        <p:spPr>
          <a:xfrm>
            <a:off x="4157133" y="1266855"/>
            <a:ext cx="1591734" cy="4572000"/>
          </a:xfrm>
          <a:prstGeom prst="rightBrace">
            <a:avLst/>
          </a:prstGeom>
          <a:ln>
            <a:solidFill>
              <a:srgbClr val="00206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TextBox 4"/>
          <p:cNvSpPr txBox="1"/>
          <p:nvPr/>
        </p:nvSpPr>
        <p:spPr>
          <a:xfrm>
            <a:off x="5867400" y="2275582"/>
            <a:ext cx="2768600" cy="2554545"/>
          </a:xfrm>
          <a:prstGeom prst="rect">
            <a:avLst/>
          </a:prstGeom>
          <a:noFill/>
        </p:spPr>
        <p:txBody>
          <a:bodyPr wrap="square" rtlCol="0">
            <a:spAutoFit/>
          </a:bodyPr>
          <a:lstStyle/>
          <a:p>
            <a:r>
              <a:rPr lang="en-US" sz="3200" i="1" dirty="0" smtClean="0">
                <a:solidFill>
                  <a:srgbClr val="002060"/>
                </a:solidFill>
                <a:cs typeface="Verdana"/>
              </a:rPr>
              <a:t>5 Practices for Orchestrating</a:t>
            </a:r>
          </a:p>
          <a:p>
            <a:r>
              <a:rPr lang="en-US" sz="3200" i="1" dirty="0" smtClean="0">
                <a:solidFill>
                  <a:srgbClr val="002060"/>
                </a:solidFill>
                <a:cs typeface="Verdana"/>
              </a:rPr>
              <a:t>Productive </a:t>
            </a:r>
          </a:p>
          <a:p>
            <a:r>
              <a:rPr lang="en-US" sz="3200" i="1" dirty="0" smtClean="0">
                <a:solidFill>
                  <a:srgbClr val="002060"/>
                </a:solidFill>
                <a:cs typeface="Verdana"/>
              </a:rPr>
              <a:t>Mathematics</a:t>
            </a:r>
          </a:p>
          <a:p>
            <a:r>
              <a:rPr lang="en-US" sz="3200" i="1" dirty="0" smtClean="0">
                <a:solidFill>
                  <a:srgbClr val="002060"/>
                </a:solidFill>
                <a:cs typeface="Verdana"/>
              </a:rPr>
              <a:t>Discussions</a:t>
            </a:r>
            <a:endParaRPr lang="en-US" sz="3200" dirty="0">
              <a:solidFill>
                <a:srgbClr val="002060"/>
              </a:solidFill>
              <a:cs typeface="Verdana"/>
            </a:endParaRPr>
          </a:p>
        </p:txBody>
      </p:sp>
      <p:sp>
        <p:nvSpPr>
          <p:cNvPr id="13" name="TextBox 12"/>
          <p:cNvSpPr txBox="1"/>
          <p:nvPr/>
        </p:nvSpPr>
        <p:spPr>
          <a:xfrm>
            <a:off x="1143000" y="6245635"/>
            <a:ext cx="2400317" cy="400110"/>
          </a:xfrm>
          <a:prstGeom prst="rect">
            <a:avLst/>
          </a:prstGeom>
          <a:noFill/>
        </p:spPr>
        <p:txBody>
          <a:bodyPr wrap="none" rtlCol="0">
            <a:spAutoFit/>
          </a:bodyPr>
          <a:lstStyle/>
          <a:p>
            <a:r>
              <a:rPr lang="en-US" sz="2000" dirty="0" smtClean="0">
                <a:solidFill>
                  <a:srgbClr val="000000"/>
                </a:solidFill>
              </a:rPr>
              <a:t>(Smith &amp; Stein, 2011)</a:t>
            </a:r>
            <a:endParaRPr lang="en-US" sz="2000" dirty="0">
              <a:solidFill>
                <a:srgbClr val="000000"/>
              </a:solidFill>
            </a:endParaRPr>
          </a:p>
        </p:txBody>
      </p:sp>
      <p:pic>
        <p:nvPicPr>
          <p:cNvPr id="14" name="Picture 13"/>
          <p:cNvPicPr>
            <a:picLocks noChangeAspect="1"/>
          </p:cNvPicPr>
          <p:nvPr/>
        </p:nvPicPr>
        <p:blipFill>
          <a:blip r:embed="rId3"/>
          <a:stretch>
            <a:fillRect/>
          </a:stretch>
        </p:blipFill>
        <p:spPr>
          <a:xfrm>
            <a:off x="7150100" y="48904"/>
            <a:ext cx="1244600" cy="1778000"/>
          </a:xfrm>
          <a:prstGeom prst="rect">
            <a:avLst/>
          </a:prstGeom>
        </p:spPr>
      </p:pic>
    </p:spTree>
    <p:extLst>
      <p:ext uri="{BB962C8B-B14F-4D97-AF65-F5344CB8AC3E}">
        <p14:creationId xmlns:p14="http://schemas.microsoft.com/office/powerpoint/2010/main" val="466044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37923" y="274638"/>
            <a:ext cx="7677150" cy="1143000"/>
          </a:xfrm>
        </p:spPr>
        <p:txBody>
          <a:bodyPr>
            <a:normAutofit/>
          </a:bodyPr>
          <a:lstStyle/>
          <a:p>
            <a:r>
              <a:rPr lang="en-US" sz="4000" b="1" dirty="0" smtClean="0">
                <a:solidFill>
                  <a:srgbClr val="003366"/>
                </a:solidFill>
              </a:rPr>
              <a:t>Planning with the Student in Mind</a:t>
            </a:r>
            <a:endParaRPr lang="en-US" sz="4800" b="1" dirty="0" smtClean="0">
              <a:solidFill>
                <a:srgbClr val="003366"/>
              </a:solidFill>
            </a:endParaRPr>
          </a:p>
        </p:txBody>
      </p:sp>
      <p:sp>
        <p:nvSpPr>
          <p:cNvPr id="140291" name="Rectangle 3"/>
          <p:cNvSpPr>
            <a:spLocks noGrp="1" noChangeArrowheads="1"/>
          </p:cNvSpPr>
          <p:nvPr>
            <p:ph idx="1"/>
          </p:nvPr>
        </p:nvSpPr>
        <p:spPr>
          <a:xfrm>
            <a:off x="1009650" y="1600200"/>
            <a:ext cx="7677150" cy="4525963"/>
          </a:xfrm>
        </p:spPr>
        <p:txBody>
          <a:bodyPr>
            <a:normAutofit fontScale="92500" lnSpcReduction="10000"/>
          </a:bodyPr>
          <a:lstStyle/>
          <a:p>
            <a:pPr>
              <a:lnSpc>
                <a:spcPct val="90000"/>
              </a:lnSpc>
            </a:pPr>
            <a:r>
              <a:rPr lang="en-US" sz="3000" dirty="0" smtClean="0">
                <a:solidFill>
                  <a:srgbClr val="003366"/>
                </a:solidFill>
              </a:rPr>
              <a:t>Anticipate solutions, thoughts, and responses that students might develop as they struggle with the problem</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Generate questions that could be asked to promote student thinking during the lesson, and consider the kinds of guidance that could be given to students who showed one or another types of misconception in their thinking</a:t>
            </a:r>
          </a:p>
          <a:p>
            <a:pPr>
              <a:lnSpc>
                <a:spcPct val="30000"/>
              </a:lnSpc>
              <a:buFontTx/>
              <a:buNone/>
            </a:pPr>
            <a:endParaRPr lang="en-US" sz="3000" dirty="0" smtClean="0">
              <a:solidFill>
                <a:srgbClr val="003366"/>
              </a:solidFill>
            </a:endParaRPr>
          </a:p>
          <a:p>
            <a:pPr>
              <a:lnSpc>
                <a:spcPct val="90000"/>
              </a:lnSpc>
            </a:pPr>
            <a:r>
              <a:rPr lang="en-US" sz="3000" dirty="0" smtClean="0">
                <a:solidFill>
                  <a:srgbClr val="003366"/>
                </a:solidFill>
              </a:rPr>
              <a:t>Determine how to end the lesson so as to advance students’ understanding </a:t>
            </a:r>
          </a:p>
          <a:p>
            <a:pPr lvl="1">
              <a:lnSpc>
                <a:spcPct val="90000"/>
              </a:lnSpc>
              <a:buFontTx/>
              <a:buNone/>
            </a:pPr>
            <a:r>
              <a:rPr lang="en-US" dirty="0" smtClean="0"/>
              <a:t>                                      	                   </a:t>
            </a:r>
            <a:r>
              <a:rPr lang="en-US" sz="2000" dirty="0" smtClean="0">
                <a:solidFill>
                  <a:srgbClr val="003366"/>
                </a:solidFill>
              </a:rPr>
              <a:t>Stigler &amp; Hiebert, 1997</a:t>
            </a:r>
          </a:p>
        </p:txBody>
      </p:sp>
      <p:grpSp>
        <p:nvGrpSpPr>
          <p:cNvPr id="6" name="Group 5"/>
          <p:cNvGrpSpPr/>
          <p:nvPr/>
        </p:nvGrpSpPr>
        <p:grpSpPr>
          <a:xfrm>
            <a:off x="1" y="-23724"/>
            <a:ext cx="1020617" cy="6894423"/>
            <a:chOff x="1" y="-23724"/>
            <a:chExt cx="1020617" cy="6894423"/>
          </a:xfrm>
        </p:grpSpPr>
        <p:pic>
          <p:nvPicPr>
            <p:cNvPr id="7" name="Picture 6"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8" name="Picture 7"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03805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Pose Purposeful Questions</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419975" cy="4662815"/>
          </a:xfrm>
          <a:prstGeom prst="rect">
            <a:avLst/>
          </a:prstGeom>
        </p:spPr>
        <p:txBody>
          <a:bodyPr wrap="square">
            <a:spAutoFit/>
          </a:bodyPr>
          <a:lstStyle/>
          <a:p>
            <a:pPr marL="114300" indent="-114300">
              <a:spcBef>
                <a:spcPts val="1800"/>
              </a:spcBef>
              <a:buNone/>
            </a:pPr>
            <a:r>
              <a:rPr lang="en-US" sz="2800" dirty="0" smtClean="0">
                <a:solidFill>
                  <a:srgbClr val="002060"/>
                </a:solidFill>
                <a:latin typeface="Verdana"/>
                <a:cs typeface="Verdana"/>
              </a:rPr>
              <a:t>Effective Questions should:</a:t>
            </a:r>
          </a:p>
          <a:p>
            <a:pPr marL="342900" indent="-342900">
              <a:spcBef>
                <a:spcPts val="1800"/>
              </a:spcBef>
              <a:buFont typeface="Arial"/>
              <a:buChar char="•"/>
            </a:pPr>
            <a:r>
              <a:rPr lang="en-US" sz="2800" dirty="0" smtClean="0">
                <a:solidFill>
                  <a:srgbClr val="002060"/>
                </a:solidFill>
                <a:latin typeface="Verdana"/>
                <a:cs typeface="Verdana"/>
              </a:rPr>
              <a:t>Reveal students’ current understandings; </a:t>
            </a:r>
          </a:p>
          <a:p>
            <a:pPr marL="342900" indent="-342900">
              <a:spcBef>
                <a:spcPts val="1800"/>
              </a:spcBef>
              <a:buFont typeface="Arial"/>
              <a:buChar char="•"/>
            </a:pPr>
            <a:r>
              <a:rPr lang="en-US" sz="2800" dirty="0" smtClean="0">
                <a:solidFill>
                  <a:srgbClr val="002060"/>
                </a:solidFill>
                <a:latin typeface="Verdana"/>
                <a:cs typeface="Verdana"/>
              </a:rPr>
              <a:t>Encourage students to explain, elaborate, or clarify their thinking; and</a:t>
            </a:r>
          </a:p>
          <a:p>
            <a:pPr marL="342900" indent="-342900">
              <a:spcBef>
                <a:spcPts val="1800"/>
              </a:spcBef>
              <a:buFont typeface="Arial"/>
              <a:buChar char="•"/>
            </a:pPr>
            <a:r>
              <a:rPr lang="en-US" sz="2800" dirty="0" smtClean="0">
                <a:solidFill>
                  <a:srgbClr val="002060"/>
                </a:solidFill>
                <a:latin typeface="Verdana"/>
                <a:cs typeface="Verdana"/>
              </a:rPr>
              <a:t>Make the mathematics more visible and accessible for student examination and discussion.</a:t>
            </a:r>
          </a:p>
        </p:txBody>
      </p:sp>
    </p:spTree>
    <p:extLst>
      <p:ext uri="{BB962C8B-B14F-4D97-AF65-F5344CB8AC3E}">
        <p14:creationId xmlns:p14="http://schemas.microsoft.com/office/powerpoint/2010/main" val="393680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Pose Purposeful Questions</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06511" y="1581150"/>
            <a:ext cx="7419975" cy="5164491"/>
          </a:xfrm>
          <a:prstGeom prst="rect">
            <a:avLst/>
          </a:prstGeom>
        </p:spPr>
        <p:txBody>
          <a:bodyPr wrap="square">
            <a:spAutoFit/>
          </a:bodyPr>
          <a:lstStyle/>
          <a:p>
            <a:pPr algn="ctr"/>
            <a:r>
              <a:rPr lang="en-US" sz="3000" b="1" i="1" dirty="0" smtClean="0">
                <a:solidFill>
                  <a:srgbClr val="002060"/>
                </a:solidFill>
                <a:ea typeface="ＭＳ Ｐゴシック" charset="0"/>
                <a:cs typeface="Verdana"/>
              </a:rPr>
              <a:t>Teachers</a:t>
            </a:r>
            <a:r>
              <a:rPr lang="ja-JP" altLang="en-US" sz="3000" b="1" i="1" dirty="0" smtClean="0">
                <a:solidFill>
                  <a:srgbClr val="002060"/>
                </a:solidFill>
                <a:ea typeface="ＭＳ Ｐゴシック" charset="0"/>
                <a:cs typeface="Verdana"/>
              </a:rPr>
              <a:t>’</a:t>
            </a:r>
            <a:r>
              <a:rPr lang="en-US" altLang="ja-JP" sz="3000" b="1" i="1" dirty="0" smtClean="0">
                <a:solidFill>
                  <a:srgbClr val="002060"/>
                </a:solidFill>
                <a:ea typeface="ＭＳ Ｐゴシック" charset="0"/>
                <a:cs typeface="Verdana"/>
              </a:rPr>
              <a:t> questions are crucial </a:t>
            </a:r>
            <a:r>
              <a:rPr lang="en-US" altLang="ja-JP" sz="3000" i="1" dirty="0" smtClean="0">
                <a:solidFill>
                  <a:srgbClr val="002060"/>
                </a:solidFill>
                <a:ea typeface="ＭＳ Ｐゴシック" charset="0"/>
                <a:cs typeface="Verdana"/>
              </a:rPr>
              <a:t>in helping students make connections and learn important mathematics and science concepts. Teachers need to know how students typically think about particular concepts, how to determine what a particular student or group of students thinks about those ideas, and how to help students deepen their understanding. </a:t>
            </a:r>
          </a:p>
          <a:p>
            <a:pPr algn="ctr"/>
            <a:endParaRPr lang="en-US" altLang="ja-JP" sz="1600" i="1" dirty="0" smtClean="0">
              <a:solidFill>
                <a:srgbClr val="002060"/>
              </a:solidFill>
              <a:ea typeface="ＭＳ Ｐゴシック" charset="0"/>
              <a:cs typeface="Verdana"/>
            </a:endParaRPr>
          </a:p>
          <a:p>
            <a:pPr algn="r">
              <a:lnSpc>
                <a:spcPct val="120000"/>
              </a:lnSpc>
            </a:pPr>
            <a:r>
              <a:rPr lang="en-US" dirty="0" smtClean="0">
                <a:solidFill>
                  <a:srgbClr val="002060"/>
                </a:solidFill>
                <a:latin typeface="Verdana"/>
                <a:ea typeface="ＭＳ Ｐゴシック" charset="0"/>
                <a:cs typeface="Verdana"/>
              </a:rPr>
              <a:t>Weiss &amp; Pasley, 2004</a:t>
            </a:r>
            <a:endParaRPr lang="en-US" i="1" dirty="0" smtClean="0">
              <a:solidFill>
                <a:srgbClr val="002060"/>
              </a:solidFill>
              <a:latin typeface="Verdana"/>
              <a:ea typeface="ＭＳ Ｐゴシック" charset="0"/>
              <a:cs typeface="Verdana"/>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94054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08809" y="1143000"/>
            <a:ext cx="7716981" cy="2895600"/>
          </a:xfrm>
          <a:solidFill>
            <a:srgbClr val="FFFFFF"/>
          </a:solidFill>
          <a:ln>
            <a:solidFill>
              <a:srgbClr val="FFFFFF"/>
            </a:solidFill>
          </a:ln>
        </p:spPr>
        <p:txBody>
          <a:bodyPr>
            <a:noAutofit/>
          </a:bodyPr>
          <a:lstStyle/>
          <a:p>
            <a:pPr marL="0" indent="0">
              <a:lnSpc>
                <a:spcPct val="90000"/>
              </a:lnSpc>
              <a:spcAft>
                <a:spcPts val="538"/>
              </a:spcAft>
              <a:buNone/>
            </a:pPr>
            <a:r>
              <a:rPr lang="en-US" sz="2400" dirty="0" smtClean="0"/>
              <a:t>Lines </a:t>
            </a:r>
            <a:r>
              <a:rPr lang="en-US" sz="2400" dirty="0"/>
              <a:t>33-36</a:t>
            </a:r>
          </a:p>
          <a:p>
            <a:pPr marL="0" indent="0">
              <a:lnSpc>
                <a:spcPct val="90000"/>
              </a:lnSpc>
              <a:spcAft>
                <a:spcPts val="538"/>
              </a:spcAft>
              <a:buNone/>
            </a:pPr>
            <a:r>
              <a:rPr lang="en-US" sz="2400" dirty="0"/>
              <a:t>“How does your drawing show 7 rows?”</a:t>
            </a:r>
          </a:p>
          <a:p>
            <a:pPr marL="0" indent="0">
              <a:lnSpc>
                <a:spcPct val="90000"/>
              </a:lnSpc>
              <a:spcAft>
                <a:spcPts val="538"/>
              </a:spcAft>
              <a:buNone/>
            </a:pPr>
            <a:r>
              <a:rPr lang="en-US" sz="2400" dirty="0"/>
              <a:t>“How does your drawing show that there are </a:t>
            </a:r>
            <a:br>
              <a:rPr lang="en-US" sz="2400" dirty="0"/>
            </a:br>
            <a:r>
              <a:rPr lang="en-US" sz="2400" dirty="0"/>
              <a:t>  20 chairs in each row? </a:t>
            </a:r>
          </a:p>
          <a:p>
            <a:pPr marL="0" indent="0">
              <a:lnSpc>
                <a:spcPct val="90000"/>
              </a:lnSpc>
              <a:spcAft>
                <a:spcPts val="538"/>
              </a:spcAft>
              <a:buNone/>
            </a:pPr>
            <a:r>
              <a:rPr lang="en-US" sz="2400" dirty="0"/>
              <a:t>“How many twenties are you adding, and why?”</a:t>
            </a:r>
          </a:p>
          <a:p>
            <a:pPr marL="0" indent="0">
              <a:lnSpc>
                <a:spcPct val="90000"/>
              </a:lnSpc>
              <a:spcAft>
                <a:spcPts val="538"/>
              </a:spcAft>
              <a:buNone/>
            </a:pPr>
            <a:r>
              <a:rPr lang="en-US" sz="2400" dirty="0"/>
              <a:t>“Why are you adding all those twenties?</a:t>
            </a:r>
          </a:p>
        </p:txBody>
      </p:sp>
      <p:sp>
        <p:nvSpPr>
          <p:cNvPr id="9" name="Title 1"/>
          <p:cNvSpPr txBox="1">
            <a:spLocks/>
          </p:cNvSpPr>
          <p:nvPr/>
        </p:nvSpPr>
        <p:spPr>
          <a:xfrm>
            <a:off x="1172218" y="269346"/>
            <a:ext cx="7926249" cy="595973"/>
          </a:xfrm>
          <a:prstGeom prst="rect">
            <a:avLst/>
          </a:prstGeom>
        </p:spPr>
        <p:txBody>
          <a:bodyPr vert="horz" lIns="91429" tIns="45714" rIns="91429" bIns="45714" anchor="t">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200" b="1" dirty="0">
                <a:solidFill>
                  <a:srgbClr val="002060"/>
                </a:solidFill>
              </a:rPr>
              <a:t>Purposeful Questions</a:t>
            </a:r>
          </a:p>
        </p:txBody>
      </p:sp>
      <p:sp>
        <p:nvSpPr>
          <p:cNvPr id="11" name="TextBox 10"/>
          <p:cNvSpPr txBox="1"/>
          <p:nvPr/>
        </p:nvSpPr>
        <p:spPr>
          <a:xfrm>
            <a:off x="990600" y="4038600"/>
            <a:ext cx="8153400" cy="2117503"/>
          </a:xfrm>
          <a:prstGeom prst="rect">
            <a:avLst/>
          </a:prstGeom>
          <a:solidFill>
            <a:schemeClr val="bg1">
              <a:lumMod val="85000"/>
            </a:schemeClr>
          </a:solidFill>
          <a:ln>
            <a:noFill/>
          </a:ln>
        </p:spPr>
        <p:style>
          <a:lnRef idx="1">
            <a:schemeClr val="accent5"/>
          </a:lnRef>
          <a:fillRef idx="2">
            <a:schemeClr val="accent5"/>
          </a:fillRef>
          <a:effectRef idx="1">
            <a:schemeClr val="accent5"/>
          </a:effectRef>
          <a:fontRef idx="minor">
            <a:schemeClr val="dk1"/>
          </a:fontRef>
        </p:style>
        <p:txBody>
          <a:bodyPr wrap="square" lIns="91429" tIns="45714" rIns="91429" bIns="45714" rtlCol="0">
            <a:spAutoFit/>
          </a:bodyPr>
          <a:lstStyle/>
          <a:p>
            <a:pPr marL="0" lvl="1" algn="ctr">
              <a:lnSpc>
                <a:spcPct val="110000"/>
              </a:lnSpc>
            </a:pPr>
            <a:r>
              <a:rPr lang="en-US" sz="2400" b="1" dirty="0">
                <a:solidFill>
                  <a:srgbClr val="000000"/>
                </a:solidFill>
                <a:ea typeface="ＭＳ 明朝"/>
                <a:cs typeface="Times New Roman"/>
              </a:rPr>
              <a:t>Math Learning Goal</a:t>
            </a:r>
            <a:endParaRPr lang="en-US" sz="2400" dirty="0">
              <a:solidFill>
                <a:srgbClr val="000000"/>
              </a:solidFill>
              <a:ea typeface="ＭＳ 明朝"/>
              <a:cs typeface="Times New Roman"/>
            </a:endParaRPr>
          </a:p>
          <a:p>
            <a:pPr marL="0" lvl="1">
              <a:lnSpc>
                <a:spcPct val="110000"/>
              </a:lnSpc>
            </a:pPr>
            <a:r>
              <a:rPr lang="en-US" sz="2400" dirty="0">
                <a:solidFill>
                  <a:srgbClr val="000000"/>
                </a:solidFill>
                <a:ea typeface="ＭＳ 明朝"/>
                <a:cs typeface="Times New Roman"/>
              </a:rPr>
              <a:t> Students will recognize the </a:t>
            </a:r>
            <a:r>
              <a:rPr lang="en-US" sz="2400" u="sng" dirty="0">
                <a:solidFill>
                  <a:srgbClr val="000000"/>
                </a:solidFill>
                <a:ea typeface="ＭＳ 明朝"/>
                <a:cs typeface="Times New Roman"/>
              </a:rPr>
              <a:t>structure of multiplication </a:t>
            </a:r>
            <a:r>
              <a:rPr lang="en-US" sz="2400" dirty="0">
                <a:solidFill>
                  <a:srgbClr val="000000"/>
                </a:solidFill>
                <a:ea typeface="ＭＳ 明朝"/>
                <a:cs typeface="Times New Roman"/>
              </a:rPr>
              <a:t>as equal groups within and among different representations—identify the number of equal groups and the size of each group within collections or arrays.</a:t>
            </a:r>
            <a:endParaRPr lang="en-US" sz="1600" dirty="0">
              <a:solidFill>
                <a:srgbClr val="000000"/>
              </a:solidFill>
            </a:endParaRPr>
          </a:p>
        </p:txBody>
      </p:sp>
    </p:spTree>
    <p:extLst>
      <p:ext uri="{BB962C8B-B14F-4D97-AF65-F5344CB8AC3E}">
        <p14:creationId xmlns:p14="http://schemas.microsoft.com/office/powerpoint/2010/main" val="1619195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274638"/>
            <a:ext cx="8229600" cy="1143000"/>
          </a:xfrm>
        </p:spPr>
        <p:txBody>
          <a:bodyPr>
            <a:normAutofit/>
          </a:bodyPr>
          <a:lstStyle/>
          <a:p>
            <a:pPr eaLnBrk="1" hangingPunct="1">
              <a:defRPr/>
            </a:pPr>
            <a:r>
              <a:rPr lang="en-US" altLang="en-US" b="1" dirty="0" smtClean="0">
                <a:solidFill>
                  <a:srgbClr val="003366"/>
                </a:solidFill>
              </a:rPr>
              <a:t>Pose Purposeful Questions</a:t>
            </a:r>
          </a:p>
        </p:txBody>
      </p:sp>
      <p:sp>
        <p:nvSpPr>
          <p:cNvPr id="56323" name="Content Placeholder 2"/>
          <p:cNvSpPr>
            <a:spLocks noGrp="1"/>
          </p:cNvSpPr>
          <p:nvPr>
            <p:ph idx="1"/>
          </p:nvPr>
        </p:nvSpPr>
        <p:spPr>
          <a:xfrm>
            <a:off x="1132764" y="1600200"/>
            <a:ext cx="7554035" cy="4525963"/>
          </a:xfrm>
        </p:spPr>
        <p:txBody>
          <a:bodyPr/>
          <a:lstStyle/>
          <a:p>
            <a:pPr marL="231775" indent="-231775" eaLnBrk="1" hangingPunct="1">
              <a:defRPr/>
            </a:pPr>
            <a:r>
              <a:rPr lang="en-US" sz="2600" dirty="0" smtClean="0">
                <a:solidFill>
                  <a:srgbClr val="003366"/>
                </a:solidFill>
                <a:ea typeface="+mn-ea"/>
                <a:cs typeface="Century Gothic" pitchFamily="34" charset="0"/>
              </a:rPr>
              <a:t>How did you get that? </a:t>
            </a:r>
          </a:p>
          <a:p>
            <a:pPr marL="231775" indent="-231775" eaLnBrk="1" hangingPunct="1">
              <a:defRPr/>
            </a:pPr>
            <a:r>
              <a:rPr lang="en-US" sz="2600" dirty="0" smtClean="0">
                <a:solidFill>
                  <a:srgbClr val="003366"/>
                </a:solidFill>
                <a:ea typeface="+mn-ea"/>
                <a:cs typeface="Century Gothic" pitchFamily="34" charset="0"/>
              </a:rPr>
              <a:t>How do you know that? </a:t>
            </a:r>
          </a:p>
          <a:p>
            <a:pPr marL="231775" indent="-231775" eaLnBrk="1" hangingPunct="1">
              <a:defRPr/>
            </a:pPr>
            <a:r>
              <a:rPr lang="en-US" sz="2600" dirty="0" smtClean="0">
                <a:solidFill>
                  <a:srgbClr val="003366"/>
                </a:solidFill>
                <a:ea typeface="+mn-ea"/>
                <a:cs typeface="Century Gothic" pitchFamily="34" charset="0"/>
              </a:rPr>
              <a:t>Can you explain your idea?</a:t>
            </a:r>
          </a:p>
          <a:p>
            <a:pPr marL="231775" indent="-231775" eaLnBrk="1" hangingPunct="1">
              <a:defRPr/>
            </a:pPr>
            <a:r>
              <a:rPr lang="en-US" sz="2600" dirty="0" smtClean="0">
                <a:solidFill>
                  <a:srgbClr val="003366"/>
                </a:solidFill>
                <a:ea typeface="+mn-ea"/>
                <a:cs typeface="Century Gothic" pitchFamily="34" charset="0"/>
              </a:rPr>
              <a:t>Why?</a:t>
            </a:r>
            <a:r>
              <a:rPr lang="en-US" sz="2600" b="1" dirty="0" smtClean="0">
                <a:solidFill>
                  <a:srgbClr val="003366"/>
                </a:solidFill>
                <a:ea typeface="+mn-ea"/>
                <a:cs typeface="Arial" pitchFamily="34" charset="0"/>
              </a:rPr>
              <a:t> </a:t>
            </a:r>
          </a:p>
          <a:p>
            <a:pPr marL="231775" indent="-231775" eaLnBrk="1" hangingPunct="1">
              <a:defRPr/>
            </a:pPr>
            <a:r>
              <a:rPr lang="en-US" sz="2600" dirty="0" smtClean="0">
                <a:solidFill>
                  <a:srgbClr val="003366"/>
                </a:solidFill>
                <a:ea typeface="+mn-ea"/>
                <a:cs typeface="Times New Roman" pitchFamily="18" charset="0"/>
              </a:rPr>
              <a:t>Can you convince us?</a:t>
            </a:r>
          </a:p>
          <a:p>
            <a:pPr marL="231775" indent="-231775" eaLnBrk="1" hangingPunct="1">
              <a:defRPr/>
            </a:pPr>
            <a:r>
              <a:rPr lang="en-US" sz="2600" dirty="0" smtClean="0">
                <a:solidFill>
                  <a:srgbClr val="003366"/>
                </a:solidFill>
                <a:ea typeface="+mn-ea"/>
                <a:cs typeface="Times New Roman" pitchFamily="18" charset="0"/>
              </a:rPr>
              <a:t>Did anyone get something</a:t>
            </a:r>
            <a:br>
              <a:rPr lang="en-US" sz="2600" dirty="0" smtClean="0">
                <a:solidFill>
                  <a:srgbClr val="003366"/>
                </a:solidFill>
                <a:ea typeface="+mn-ea"/>
                <a:cs typeface="Times New Roman" pitchFamily="18" charset="0"/>
              </a:rPr>
            </a:br>
            <a:r>
              <a:rPr lang="en-US" sz="2600" dirty="0" smtClean="0">
                <a:solidFill>
                  <a:srgbClr val="003366"/>
                </a:solidFill>
                <a:ea typeface="+mn-ea"/>
                <a:cs typeface="Times New Roman" pitchFamily="18" charset="0"/>
              </a:rPr>
              <a:t> else?</a:t>
            </a:r>
          </a:p>
          <a:p>
            <a:pPr marL="0" indent="0" eaLnBrk="1" hangingPunct="1">
              <a:buNone/>
              <a:defRPr/>
            </a:pPr>
            <a:endParaRPr lang="en-US" sz="2600" dirty="0" smtClean="0">
              <a:solidFill>
                <a:srgbClr val="003366"/>
              </a:solidFill>
              <a:ea typeface="+mn-ea"/>
              <a:cs typeface="Century Gothic" pitchFamily="34" charset="0"/>
            </a:endParaRPr>
          </a:p>
        </p:txBody>
      </p:sp>
      <p:sp>
        <p:nvSpPr>
          <p:cNvPr id="16388" name="Content Placeholder 3"/>
          <p:cNvSpPr>
            <a:spLocks noGrp="1"/>
          </p:cNvSpPr>
          <p:nvPr>
            <p:ph sz="half" idx="4294967295"/>
          </p:nvPr>
        </p:nvSpPr>
        <p:spPr>
          <a:xfrm>
            <a:off x="5205413" y="1598471"/>
            <a:ext cx="3938587" cy="4525963"/>
          </a:xfrm>
        </p:spPr>
        <p:txBody>
          <a:bodyPr/>
          <a:lstStyle/>
          <a:p>
            <a:pPr marL="231775" indent="-231775" eaLnBrk="1" hangingPunct="1">
              <a:defRPr/>
            </a:pPr>
            <a:r>
              <a:rPr lang="en-US" altLang="en-US" sz="2600" dirty="0" smtClean="0">
                <a:solidFill>
                  <a:srgbClr val="003366"/>
                </a:solidFill>
              </a:rPr>
              <a:t>Can someone tell me or share with me another way? </a:t>
            </a:r>
          </a:p>
          <a:p>
            <a:pPr marL="231775" indent="-231775" eaLnBrk="1" hangingPunct="1">
              <a:defRPr/>
            </a:pPr>
            <a:r>
              <a:rPr lang="en-US" altLang="en-US" sz="2600" dirty="0" smtClean="0">
                <a:solidFill>
                  <a:srgbClr val="003366"/>
                </a:solidFill>
              </a:rPr>
              <a:t>Do you think that means the same things? </a:t>
            </a:r>
          </a:p>
          <a:p>
            <a:pPr marL="231775" indent="-231775" eaLnBrk="1" hangingPunct="1">
              <a:defRPr/>
            </a:pPr>
            <a:r>
              <a:rPr lang="en-US" altLang="en-US" sz="2600" dirty="0" smtClean="0">
                <a:solidFill>
                  <a:srgbClr val="003366"/>
                </a:solidFill>
              </a:rPr>
              <a:t>Is there another opinion about this? </a:t>
            </a:r>
          </a:p>
          <a:p>
            <a:pPr marL="231775" indent="-231775" eaLnBrk="1" hangingPunct="1">
              <a:defRPr/>
            </a:pPr>
            <a:r>
              <a:rPr lang="en-US" altLang="en-US" sz="2600" dirty="0" smtClean="0">
                <a:solidFill>
                  <a:srgbClr val="003366"/>
                </a:solidFill>
              </a:rPr>
              <a:t>Why did you say that, Justin?</a:t>
            </a:r>
          </a:p>
        </p:txBody>
      </p:sp>
      <p:sp>
        <p:nvSpPr>
          <p:cNvPr id="14341" name="TextBox 4"/>
          <p:cNvSpPr txBox="1">
            <a:spLocks noChangeArrowheads="1"/>
          </p:cNvSpPr>
          <p:nvPr/>
        </p:nvSpPr>
        <p:spPr bwMode="auto">
          <a:xfrm>
            <a:off x="1187355" y="6315659"/>
            <a:ext cx="27845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ea typeface="ＭＳ Ｐゴシック"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ea typeface="ＭＳ Ｐゴシック"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ea typeface="ＭＳ Ｐゴシック"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ea typeface="ＭＳ Ｐゴシック"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ＭＳ Ｐゴシック" pitchFamily="34" charset="-128"/>
              </a:defRPr>
            </a:lvl9pPr>
          </a:lstStyle>
          <a:p>
            <a:pPr eaLnBrk="1" hangingPunct="1">
              <a:spcBef>
                <a:spcPct val="0"/>
              </a:spcBef>
              <a:buClrTx/>
              <a:buSzTx/>
              <a:buFontTx/>
              <a:buNone/>
            </a:pPr>
            <a:r>
              <a:rPr lang="en-US" altLang="en-US" sz="1600" dirty="0" err="1">
                <a:solidFill>
                  <a:srgbClr val="002060"/>
                </a:solidFill>
                <a:latin typeface="Times New Roman" pitchFamily="18" charset="0"/>
              </a:rPr>
              <a:t>Boaler</a:t>
            </a:r>
            <a:r>
              <a:rPr lang="en-US" altLang="en-US" sz="1600" dirty="0">
                <a:solidFill>
                  <a:srgbClr val="002060"/>
                </a:solidFill>
                <a:latin typeface="Times New Roman" pitchFamily="18" charset="0"/>
              </a:rPr>
              <a:t>, J., &amp; Brodie, K. (2004) </a:t>
            </a:r>
          </a:p>
        </p:txBody>
      </p:sp>
    </p:spTree>
    <p:extLst>
      <p:ext uri="{BB962C8B-B14F-4D97-AF65-F5344CB8AC3E}">
        <p14:creationId xmlns:p14="http://schemas.microsoft.com/office/powerpoint/2010/main" val="3654123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25410"/>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Build Procedural Fluency from Conceptual Understanding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4" y="1548854"/>
            <a:ext cx="7659333" cy="5309146"/>
          </a:xfrm>
          <a:prstGeom prst="rect">
            <a:avLst/>
          </a:prstGeom>
        </p:spPr>
        <p:txBody>
          <a:bodyPr wrap="square">
            <a:spAutoFit/>
          </a:bodyPr>
          <a:lstStyle/>
          <a:p>
            <a:pPr marL="114300" indent="-114300">
              <a:spcBef>
                <a:spcPts val="600"/>
              </a:spcBef>
              <a:buNone/>
            </a:pPr>
            <a:r>
              <a:rPr lang="en-US" sz="2800" dirty="0" smtClean="0">
                <a:solidFill>
                  <a:srgbClr val="002060"/>
                </a:solidFill>
                <a:latin typeface="Verdana"/>
                <a:cs typeface="Verdana"/>
              </a:rPr>
              <a:t>Procedural Fluency should:</a:t>
            </a:r>
          </a:p>
          <a:p>
            <a:pPr marL="342900" indent="-342900">
              <a:spcBef>
                <a:spcPts val="600"/>
              </a:spcBef>
              <a:buFont typeface="Arial"/>
              <a:buChar char="•"/>
            </a:pPr>
            <a:r>
              <a:rPr lang="en-US" sz="2800" dirty="0" smtClean="0">
                <a:solidFill>
                  <a:srgbClr val="002060"/>
                </a:solidFill>
                <a:latin typeface="Verdana"/>
                <a:cs typeface="Verdana"/>
              </a:rPr>
              <a:t>Build on a foundation of conceptual understanding; </a:t>
            </a:r>
          </a:p>
          <a:p>
            <a:pPr marL="342900" indent="-342900">
              <a:spcBef>
                <a:spcPts val="600"/>
              </a:spcBef>
              <a:buFont typeface="Arial"/>
              <a:buChar char="•"/>
            </a:pPr>
            <a:r>
              <a:rPr lang="en-US" sz="2800" dirty="0" smtClean="0">
                <a:solidFill>
                  <a:srgbClr val="002060"/>
                </a:solidFill>
                <a:latin typeface="Verdana"/>
                <a:cs typeface="Verdana"/>
              </a:rPr>
              <a:t>Result in generalized methods for solving problems; and </a:t>
            </a:r>
          </a:p>
          <a:p>
            <a:pPr marL="342900" indent="-342900">
              <a:spcBef>
                <a:spcPts val="600"/>
              </a:spcBef>
              <a:buFont typeface="Arial"/>
              <a:buChar char="•"/>
            </a:pPr>
            <a:r>
              <a:rPr lang="en-US" sz="2800" dirty="0" smtClean="0">
                <a:solidFill>
                  <a:srgbClr val="002060"/>
                </a:solidFill>
                <a:latin typeface="Verdana"/>
                <a:cs typeface="Verdana"/>
              </a:rPr>
              <a:t>Enable students to flexibly choose among methods to solve contextual and mathematical problems</a:t>
            </a:r>
            <a:r>
              <a:rPr lang="en-US" sz="2000" dirty="0" smtClean="0">
                <a:solidFill>
                  <a:srgbClr val="002060"/>
                </a:solidFill>
                <a:latin typeface="Verdana"/>
                <a:cs typeface="Verdana"/>
              </a:rPr>
              <a:t>.</a:t>
            </a:r>
            <a:endParaRPr lang="en-US" sz="2000" i="1" dirty="0" smtClean="0">
              <a:solidFill>
                <a:srgbClr val="002060"/>
              </a:solidFill>
              <a:latin typeface="Verdana"/>
              <a:ea typeface="ＭＳ Ｐゴシック" charset="0"/>
              <a:cs typeface="Verdana"/>
            </a:endParaRPr>
          </a:p>
          <a:p>
            <a:endParaRPr lang="en-US" sz="2000" i="1" dirty="0" smtClean="0">
              <a:solidFill>
                <a:schemeClr val="accent1">
                  <a:lumMod val="75000"/>
                </a:schemeClr>
              </a:solidFill>
              <a:latin typeface="Verdana"/>
              <a:ea typeface="ＭＳ Ｐゴシック" charset="0"/>
              <a:cs typeface="Verdana"/>
            </a:endParaRPr>
          </a:p>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816561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25410"/>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Build Procedural Fluency from Conceptual Understanding</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020618" y="1597751"/>
            <a:ext cx="7659333" cy="4862870"/>
          </a:xfrm>
          <a:prstGeom prst="rect">
            <a:avLst/>
          </a:prstGeom>
        </p:spPr>
        <p:txBody>
          <a:bodyPr wrap="square">
            <a:spAutoFit/>
          </a:bodyPr>
          <a:lstStyle/>
          <a:p>
            <a:pPr marL="114300" indent="0" algn="ctr">
              <a:buFont typeface="Arial" pitchFamily="34" charset="0"/>
              <a:buNone/>
            </a:pPr>
            <a:r>
              <a:rPr lang="en-US" sz="2600" i="1" dirty="0" smtClean="0">
                <a:solidFill>
                  <a:srgbClr val="003366"/>
                </a:solidFill>
                <a:latin typeface="Verdana"/>
                <a:cs typeface="Verdana"/>
              </a:rPr>
              <a:t>Students must be able to do much more than carry out mathematical procedures. They must know which procedure is appropriate and most productive in a given situation, what a procedure accomplishes, and what kind of results to expect. </a:t>
            </a:r>
            <a:r>
              <a:rPr lang="en-US" sz="2600" b="1" i="1" dirty="0" smtClean="0">
                <a:solidFill>
                  <a:srgbClr val="003366"/>
                </a:solidFill>
                <a:latin typeface="Verdana"/>
                <a:cs typeface="Verdana"/>
              </a:rPr>
              <a:t>Mechanical execution of procedures without understanding their mathematical basis often leads to bizarre results.</a:t>
            </a:r>
            <a:r>
              <a:rPr lang="en-US" sz="2800" b="1" dirty="0" smtClean="0">
                <a:solidFill>
                  <a:srgbClr val="003366"/>
                </a:solidFill>
                <a:latin typeface="Verdana"/>
                <a:cs typeface="Verdana"/>
              </a:rPr>
              <a:t> </a:t>
            </a:r>
          </a:p>
          <a:p>
            <a:pPr marL="114300" indent="0" algn="ctr">
              <a:buFont typeface="Arial" pitchFamily="34" charset="0"/>
              <a:buNone/>
            </a:pPr>
            <a:endParaRPr lang="en-US" sz="2800" b="1" dirty="0" smtClean="0">
              <a:solidFill>
                <a:srgbClr val="003366"/>
              </a:solidFill>
              <a:latin typeface="Verdana"/>
              <a:cs typeface="Verdana"/>
            </a:endParaRPr>
          </a:p>
          <a:p>
            <a:pPr marL="114300" indent="0">
              <a:buFont typeface="Arial" pitchFamily="34" charset="0"/>
              <a:buNone/>
            </a:pPr>
            <a:r>
              <a:rPr lang="en-US" sz="2000" dirty="0" smtClean="0">
                <a:solidFill>
                  <a:schemeClr val="tx2"/>
                </a:solidFill>
                <a:latin typeface="Verdana"/>
                <a:cs typeface="Verdana"/>
              </a:rPr>
              <a:t>Martin, 2009, p. 165</a:t>
            </a:r>
          </a:p>
        </p:txBody>
      </p:sp>
    </p:spTree>
    <p:extLst>
      <p:ext uri="{BB962C8B-B14F-4D97-AF65-F5344CB8AC3E}">
        <p14:creationId xmlns:p14="http://schemas.microsoft.com/office/powerpoint/2010/main" val="3193660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261241" y="152400"/>
            <a:ext cx="7325261" cy="1143000"/>
          </a:xfrm>
        </p:spPr>
        <p:txBody>
          <a:bodyPr>
            <a:noAutofit/>
          </a:bodyPr>
          <a:lstStyle/>
          <a:p>
            <a:pPr algn="ctr" eaLnBrk="1" hangingPunct="1"/>
            <a:r>
              <a:rPr lang="en-US" sz="3200" b="1" dirty="0" smtClean="0">
                <a:solidFill>
                  <a:srgbClr val="002060"/>
                </a:solidFill>
                <a:ea typeface="ＭＳ Ｐゴシック" pitchFamily="34" charset="-128"/>
              </a:rPr>
              <a:t>NCTM Interactive Institutes</a:t>
            </a:r>
            <a:br>
              <a:rPr lang="en-US" sz="3200" b="1" dirty="0" smtClean="0">
                <a:solidFill>
                  <a:srgbClr val="002060"/>
                </a:solidFill>
                <a:ea typeface="ＭＳ Ｐゴシック" pitchFamily="34" charset="-128"/>
              </a:rPr>
            </a:br>
            <a:r>
              <a:rPr lang="en-US" sz="3200" b="1" dirty="0" smtClean="0">
                <a:solidFill>
                  <a:srgbClr val="002060"/>
                </a:solidFill>
                <a:ea typeface="ＭＳ Ｐゴシック" pitchFamily="34" charset="-128"/>
              </a:rPr>
              <a:t>www.nctm.org</a:t>
            </a:r>
          </a:p>
        </p:txBody>
      </p:sp>
      <p:sp>
        <p:nvSpPr>
          <p:cNvPr id="5" name="Content Placeholder 4"/>
          <p:cNvSpPr>
            <a:spLocks noGrp="1"/>
          </p:cNvSpPr>
          <p:nvPr>
            <p:ph sz="half" idx="2"/>
          </p:nvPr>
        </p:nvSpPr>
        <p:spPr>
          <a:xfrm>
            <a:off x="1094060" y="1511016"/>
            <a:ext cx="7695707" cy="4525963"/>
          </a:xfrm>
        </p:spPr>
        <p:txBody>
          <a:bodyPr>
            <a:noAutofit/>
          </a:bodyPr>
          <a:lstStyle/>
          <a:p>
            <a:pPr marL="0" indent="0" algn="ctr">
              <a:spcBef>
                <a:spcPts val="1200"/>
              </a:spcBef>
              <a:buNone/>
            </a:pPr>
            <a:r>
              <a:rPr lang="en-US" sz="2700" b="1" i="1" dirty="0" smtClean="0">
                <a:solidFill>
                  <a:srgbClr val="002060"/>
                </a:solidFill>
              </a:rPr>
              <a:t>Engaging </a:t>
            </a:r>
            <a:r>
              <a:rPr lang="en-US" sz="2700" b="1" i="1" dirty="0">
                <a:solidFill>
                  <a:srgbClr val="002060"/>
                </a:solidFill>
              </a:rPr>
              <a:t>Students in Learning: Mathematical </a:t>
            </a:r>
            <a:r>
              <a:rPr lang="en-US" sz="2700" b="1" i="1" dirty="0" smtClean="0">
                <a:solidFill>
                  <a:srgbClr val="002060"/>
                </a:solidFill>
              </a:rPr>
              <a:t>Practices, </a:t>
            </a:r>
            <a:r>
              <a:rPr lang="en-US" sz="2700" b="1" dirty="0" smtClean="0">
                <a:solidFill>
                  <a:srgbClr val="002060"/>
                </a:solidFill>
              </a:rPr>
              <a:t>Grades K-8</a:t>
            </a:r>
            <a:r>
              <a:rPr lang="en-US" sz="2700" b="1" i="1" dirty="0" smtClean="0">
                <a:solidFill>
                  <a:srgbClr val="002060"/>
                </a:solidFill>
              </a:rPr>
              <a:t/>
            </a:r>
            <a:br>
              <a:rPr lang="en-US" sz="2700" b="1" i="1" dirty="0" smtClean="0">
                <a:solidFill>
                  <a:srgbClr val="002060"/>
                </a:solidFill>
              </a:rPr>
            </a:br>
            <a:r>
              <a:rPr lang="en-US" sz="2700" dirty="0" smtClean="0">
                <a:solidFill>
                  <a:srgbClr val="002060"/>
                </a:solidFill>
              </a:rPr>
              <a:t>July </a:t>
            </a:r>
            <a:r>
              <a:rPr lang="en-US" sz="2700" dirty="0">
                <a:solidFill>
                  <a:srgbClr val="002060"/>
                </a:solidFill>
              </a:rPr>
              <a:t>11 – July </a:t>
            </a:r>
            <a:r>
              <a:rPr lang="en-US" sz="2700" dirty="0" smtClean="0">
                <a:solidFill>
                  <a:srgbClr val="002060"/>
                </a:solidFill>
              </a:rPr>
              <a:t>13, 2016, Atlanta, GA</a:t>
            </a:r>
            <a:endParaRPr lang="en-US" sz="2700" i="1" dirty="0" smtClean="0">
              <a:solidFill>
                <a:srgbClr val="002060"/>
              </a:solidFill>
            </a:endParaRPr>
          </a:p>
          <a:p>
            <a:pPr marL="0" indent="0" algn="ctr">
              <a:spcBef>
                <a:spcPts val="1200"/>
              </a:spcBef>
              <a:buNone/>
            </a:pPr>
            <a:r>
              <a:rPr lang="en-US" sz="2700" b="1" i="1" dirty="0" smtClean="0">
                <a:solidFill>
                  <a:srgbClr val="002060"/>
                </a:solidFill>
              </a:rPr>
              <a:t>Engaging Students in Learning: Mathematical Practices and Process Standards, </a:t>
            </a:r>
            <a:r>
              <a:rPr lang="en-US" sz="2700" b="1" dirty="0" smtClean="0">
                <a:solidFill>
                  <a:srgbClr val="002060"/>
                </a:solidFill>
              </a:rPr>
              <a:t>High School</a:t>
            </a:r>
            <a:r>
              <a:rPr lang="en-US" sz="2700" dirty="0" smtClean="0">
                <a:solidFill>
                  <a:srgbClr val="002060"/>
                </a:solidFill>
              </a:rPr>
              <a:t/>
            </a:r>
            <a:br>
              <a:rPr lang="en-US" sz="2700" dirty="0" smtClean="0">
                <a:solidFill>
                  <a:srgbClr val="002060"/>
                </a:solidFill>
              </a:rPr>
            </a:br>
            <a:r>
              <a:rPr lang="en-US" sz="2700" dirty="0" smtClean="0">
                <a:solidFill>
                  <a:srgbClr val="002060"/>
                </a:solidFill>
              </a:rPr>
              <a:t>July </a:t>
            </a:r>
            <a:r>
              <a:rPr lang="en-US" sz="2700" dirty="0">
                <a:solidFill>
                  <a:srgbClr val="002060"/>
                </a:solidFill>
              </a:rPr>
              <a:t>14 – </a:t>
            </a:r>
            <a:r>
              <a:rPr lang="en-US" sz="2700" dirty="0" smtClean="0">
                <a:solidFill>
                  <a:srgbClr val="002060"/>
                </a:solidFill>
              </a:rPr>
              <a:t>July 16, 2016, Atlanta, GA</a:t>
            </a:r>
          </a:p>
          <a:p>
            <a:pPr marL="0" indent="0" algn="ctr">
              <a:spcBef>
                <a:spcPts val="1200"/>
              </a:spcBef>
              <a:buNone/>
            </a:pPr>
            <a:r>
              <a:rPr lang="en-US" sz="2700" b="1" dirty="0">
                <a:solidFill>
                  <a:srgbClr val="002060"/>
                </a:solidFill>
              </a:rPr>
              <a:t>Algebra Readiness Institute, Grades 6-8</a:t>
            </a:r>
            <a:br>
              <a:rPr lang="en-US" sz="2700" b="1" dirty="0">
                <a:solidFill>
                  <a:srgbClr val="002060"/>
                </a:solidFill>
              </a:rPr>
            </a:br>
            <a:r>
              <a:rPr lang="en-US" sz="2700" dirty="0">
                <a:solidFill>
                  <a:srgbClr val="002060"/>
                </a:solidFill>
              </a:rPr>
              <a:t>July 18-20, 2016, Denver, CO</a:t>
            </a:r>
          </a:p>
          <a:p>
            <a:pPr marL="0" indent="0" algn="ctr">
              <a:spcBef>
                <a:spcPts val="1200"/>
              </a:spcBef>
              <a:buNone/>
            </a:pPr>
            <a:r>
              <a:rPr lang="en-US" sz="2700" b="1" dirty="0" smtClean="0">
                <a:solidFill>
                  <a:srgbClr val="002060"/>
                </a:solidFill>
              </a:rPr>
              <a:t>Number and Operations Institute,  Grades Pk-5</a:t>
            </a:r>
            <a:r>
              <a:rPr lang="en-US" sz="2700" dirty="0" smtClean="0">
                <a:solidFill>
                  <a:srgbClr val="002060"/>
                </a:solidFill>
              </a:rPr>
              <a:t/>
            </a:r>
            <a:br>
              <a:rPr lang="en-US" sz="2700" dirty="0" smtClean="0">
                <a:solidFill>
                  <a:srgbClr val="002060"/>
                </a:solidFill>
              </a:rPr>
            </a:br>
            <a:r>
              <a:rPr lang="en-US" sz="2700" dirty="0" smtClean="0">
                <a:solidFill>
                  <a:srgbClr val="002060"/>
                </a:solidFill>
              </a:rPr>
              <a:t>July 21-23, 2016, Denver CO</a:t>
            </a:r>
            <a:endParaRPr lang="en-US" sz="2700" dirty="0">
              <a:solidFill>
                <a:srgbClr val="002060"/>
              </a:solidFill>
            </a:endParaRPr>
          </a:p>
          <a:p>
            <a:pPr marL="0" indent="0" algn="ctr">
              <a:spcBef>
                <a:spcPts val="1200"/>
              </a:spcBef>
              <a:buNone/>
            </a:pPr>
            <a:endParaRPr lang="en-US" dirty="0" smtClean="0">
              <a:solidFill>
                <a:srgbClr val="002060"/>
              </a:solidFill>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cxnSp>
        <p:nvCxnSpPr>
          <p:cNvPr id="8" name="Straight Connector 7"/>
          <p:cNvCxnSpPr/>
          <p:nvPr/>
        </p:nvCxnSpPr>
        <p:spPr>
          <a:xfrm>
            <a:off x="1094060" y="1335206"/>
            <a:ext cx="7862888" cy="0"/>
          </a:xfrm>
          <a:prstGeom prst="line">
            <a:avLst/>
          </a:prstGeom>
          <a:ln w="508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8733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95400" cy="6888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pic>
        <p:nvPicPr>
          <p:cNvPr id="12" name="Picture 11" descr="bandconcert2.jpg"/>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5334000" y="2209559"/>
            <a:ext cx="3581400" cy="3581400"/>
          </a:xfrm>
          <a:prstGeom prst="rect">
            <a:avLst/>
          </a:prstGeom>
          <a:ln>
            <a:solidFill>
              <a:srgbClr val="000000"/>
            </a:solidFill>
          </a:ln>
          <a:effectLst>
            <a:outerShdw blurRad="50800" dist="38100" dir="2700000">
              <a:srgbClr val="000000">
                <a:alpha val="43000"/>
              </a:srgbClr>
            </a:outerShdw>
          </a:effectLst>
        </p:spPr>
      </p:pic>
      <p:sp>
        <p:nvSpPr>
          <p:cNvPr id="9" name="TextBox 8"/>
          <p:cNvSpPr txBox="1"/>
          <p:nvPr/>
        </p:nvSpPr>
        <p:spPr>
          <a:xfrm>
            <a:off x="2347471" y="6035584"/>
            <a:ext cx="990826" cy="523220"/>
          </a:xfrm>
          <a:prstGeom prst="rect">
            <a:avLst/>
          </a:prstGeom>
          <a:noFill/>
        </p:spPr>
        <p:txBody>
          <a:bodyPr wrap="none" lIns="91429" tIns="45714" rIns="91429" bIns="45714" rtlCol="0">
            <a:spAutoFit/>
          </a:bodyPr>
          <a:lstStyle/>
          <a:p>
            <a:r>
              <a:rPr lang="en-US" sz="2800" dirty="0">
                <a:solidFill>
                  <a:srgbClr val="000000"/>
                </a:solidFill>
              </a:rPr>
              <a:t>Tyrell</a:t>
            </a:r>
          </a:p>
        </p:txBody>
      </p:sp>
      <p:sp>
        <p:nvSpPr>
          <p:cNvPr id="10" name="TextBox 9"/>
          <p:cNvSpPr txBox="1"/>
          <p:nvPr/>
        </p:nvSpPr>
        <p:spPr>
          <a:xfrm>
            <a:off x="6473507" y="6051177"/>
            <a:ext cx="1302385" cy="523220"/>
          </a:xfrm>
          <a:prstGeom prst="rect">
            <a:avLst/>
          </a:prstGeom>
          <a:noFill/>
        </p:spPr>
        <p:txBody>
          <a:bodyPr wrap="none" lIns="91429" tIns="45714" rIns="91429" bIns="45714" rtlCol="0">
            <a:spAutoFit/>
          </a:bodyPr>
          <a:lstStyle/>
          <a:p>
            <a:r>
              <a:rPr lang="en-US" sz="2800" dirty="0">
                <a:solidFill>
                  <a:srgbClr val="000000"/>
                </a:solidFill>
              </a:rPr>
              <a:t>Ananda</a:t>
            </a:r>
          </a:p>
        </p:txBody>
      </p:sp>
      <p:sp>
        <p:nvSpPr>
          <p:cNvPr id="11" name="Title 3"/>
          <p:cNvSpPr txBox="1">
            <a:spLocks/>
          </p:cNvSpPr>
          <p:nvPr/>
        </p:nvSpPr>
        <p:spPr>
          <a:xfrm>
            <a:off x="1066800" y="304800"/>
            <a:ext cx="8001000" cy="1371600"/>
          </a:xfrm>
          <a:prstGeom prst="rect">
            <a:avLst/>
          </a:prstGeom>
        </p:spPr>
        <p:txBody>
          <a:bodyPr vert="horz" lIns="91429" tIns="45714" rIns="91429" bIns="45714"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2900" dirty="0" smtClean="0">
                <a:solidFill>
                  <a:srgbClr val="002060"/>
                </a:solidFill>
              </a:rPr>
              <a:t>How might this </a:t>
            </a:r>
            <a:r>
              <a:rPr lang="en-US" sz="2900" dirty="0">
                <a:solidFill>
                  <a:srgbClr val="002060"/>
                </a:solidFill>
              </a:rPr>
              <a:t>student work </a:t>
            </a:r>
            <a:r>
              <a:rPr lang="en-US" sz="2900" dirty="0" smtClean="0">
                <a:solidFill>
                  <a:srgbClr val="002060"/>
                </a:solidFill>
              </a:rPr>
              <a:t>be used to </a:t>
            </a:r>
            <a:r>
              <a:rPr lang="en-US" sz="2900" dirty="0">
                <a:solidFill>
                  <a:srgbClr val="002060"/>
                </a:solidFill>
              </a:rPr>
              <a:t>develop the understanding that 14 tens = 140 and to meaningfully to build toward fluency in working with multiples of ten.</a:t>
            </a:r>
          </a:p>
        </p:txBody>
      </p:sp>
      <p:pic>
        <p:nvPicPr>
          <p:cNvPr id="14" name="Picture 13" descr="bandconcert-Tyrell-nohart copy.jpg"/>
          <p:cNvPicPr>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295400" y="2190509"/>
            <a:ext cx="3552168" cy="3580008"/>
          </a:xfrm>
          <a:prstGeom prst="rect">
            <a:avLst/>
          </a:prstGeom>
          <a:ln>
            <a:solidFill>
              <a:srgbClr val="000000"/>
            </a:solidFill>
          </a:ln>
          <a:effectLst>
            <a:outerShdw blurRad="50800" dist="38100" dir="2700000">
              <a:srgbClr val="000000">
                <a:alpha val="43000"/>
              </a:srgbClr>
            </a:outerShdw>
          </a:effectLst>
        </p:spPr>
      </p:pic>
      <p:grpSp>
        <p:nvGrpSpPr>
          <p:cNvPr id="8" name="Group 7"/>
          <p:cNvGrpSpPr/>
          <p:nvPr/>
        </p:nvGrpSpPr>
        <p:grpSpPr>
          <a:xfrm>
            <a:off x="1" y="-23724"/>
            <a:ext cx="1020617" cy="7110324"/>
            <a:chOff x="1" y="-23724"/>
            <a:chExt cx="1020617" cy="6894423"/>
          </a:xfrm>
        </p:grpSpPr>
        <p:pic>
          <p:nvPicPr>
            <p:cNvPr id="13" name="Picture 12" descr="14861 principles to action cover bar 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5" name="Picture 14" descr="14861 principles to action cover.ps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04127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0"/>
            <a:ext cx="6982691" cy="3023704"/>
          </a:xfrm>
          <a:prstGeom prst="rect">
            <a:avLst/>
          </a:prstGeom>
        </p:spPr>
        <p:txBody>
          <a:bodyPr wrap="square" lIns="91429" tIns="45714" rIns="91429" bIns="45714">
            <a:spAutoFit/>
          </a:bodyPr>
          <a:lstStyle/>
          <a:p>
            <a:r>
              <a:rPr lang="en-US" sz="3200" i="1" dirty="0">
                <a:solidFill>
                  <a:srgbClr val="000000"/>
                </a:solidFill>
              </a:rPr>
              <a:t>“Fluency builds from initial exploration and discussion of number concepts to using informal reasoning strategies based on meanings and properties of the operations to the eventual use of general methods as tools in solving problems.”</a:t>
            </a:r>
            <a:r>
              <a:rPr lang="en-US" sz="2800" dirty="0">
                <a:solidFill>
                  <a:srgbClr val="000000"/>
                </a:solidFill>
              </a:rPr>
              <a:t> </a:t>
            </a:r>
          </a:p>
        </p:txBody>
      </p:sp>
      <p:sp>
        <p:nvSpPr>
          <p:cNvPr id="6" name="TextBox 5"/>
          <p:cNvSpPr txBox="1"/>
          <p:nvPr/>
        </p:nvSpPr>
        <p:spPr>
          <a:xfrm>
            <a:off x="3394364" y="4876801"/>
            <a:ext cx="5521036" cy="457390"/>
          </a:xfrm>
          <a:prstGeom prst="rect">
            <a:avLst/>
          </a:prstGeom>
          <a:noFill/>
        </p:spPr>
        <p:txBody>
          <a:bodyPr wrap="square" lIns="91429" tIns="45714" rIns="91429" bIns="45714" rtlCol="0">
            <a:spAutoFit/>
          </a:bodyPr>
          <a:lstStyle/>
          <a:p>
            <a:pPr algn="r"/>
            <a:r>
              <a:rPr lang="en-US" sz="2400" i="1" dirty="0">
                <a:solidFill>
                  <a:srgbClr val="000000"/>
                </a:solidFill>
              </a:rPr>
              <a:t>Principles to Actions</a:t>
            </a:r>
            <a:r>
              <a:rPr lang="en-US" sz="2400" dirty="0">
                <a:solidFill>
                  <a:srgbClr val="000000"/>
                </a:solidFill>
              </a:rPr>
              <a:t> (NCTM, 2014, p. 42)</a:t>
            </a: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2001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2060"/>
                </a:solidFill>
                <a:latin typeface="Verdana"/>
                <a:cs typeface="Verdana"/>
              </a:rPr>
              <a:t>Support Productive Struggle </a:t>
            </a:r>
          </a:p>
          <a:p>
            <a:pPr lvl="0" algn="ctr">
              <a:spcBef>
                <a:spcPct val="0"/>
              </a:spcBef>
              <a:defRPr/>
            </a:pPr>
            <a:r>
              <a:rPr lang="en-US" sz="2800" b="1" dirty="0" smtClean="0">
                <a:solidFill>
                  <a:srgbClr val="002060"/>
                </a:solidFill>
                <a:latin typeface="Verdana"/>
                <a:cs typeface="Verdana"/>
              </a:rPr>
              <a:t>in Learning Mathematics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186832" y="1581150"/>
            <a:ext cx="7659333" cy="4770537"/>
          </a:xfrm>
          <a:prstGeom prst="rect">
            <a:avLst/>
          </a:prstGeom>
        </p:spPr>
        <p:txBody>
          <a:bodyPr wrap="square">
            <a:spAutoFit/>
          </a:bodyPr>
          <a:lstStyle/>
          <a:p>
            <a:pPr marL="114300" indent="-114300">
              <a:buNone/>
            </a:pPr>
            <a:r>
              <a:rPr lang="en-US" sz="2800" dirty="0" smtClean="0">
                <a:solidFill>
                  <a:srgbClr val="002060"/>
                </a:solidFill>
                <a:latin typeface="Verdana"/>
                <a:cs typeface="Verdana"/>
              </a:rPr>
              <a:t>Productive Struggle should:</a:t>
            </a:r>
          </a:p>
          <a:p>
            <a:pPr marL="342900" indent="-342900">
              <a:spcBef>
                <a:spcPts val="600"/>
              </a:spcBef>
              <a:spcAft>
                <a:spcPts val="600"/>
              </a:spcAft>
              <a:buFont typeface="Arial"/>
              <a:buChar char="•"/>
            </a:pPr>
            <a:r>
              <a:rPr lang="en-US" sz="2800" dirty="0" smtClean="0">
                <a:solidFill>
                  <a:srgbClr val="002060"/>
                </a:solidFill>
                <a:latin typeface="Verdana"/>
                <a:cs typeface="Verdana"/>
              </a:rPr>
              <a:t>Be considered essential to learning mathematics with understanding;</a:t>
            </a:r>
          </a:p>
          <a:p>
            <a:pPr marL="342900" indent="-342900">
              <a:spcBef>
                <a:spcPts val="600"/>
              </a:spcBef>
              <a:spcAft>
                <a:spcPts val="600"/>
              </a:spcAft>
              <a:buFont typeface="Arial"/>
              <a:buChar char="•"/>
            </a:pPr>
            <a:r>
              <a:rPr lang="en-US" sz="2800" dirty="0" smtClean="0">
                <a:solidFill>
                  <a:srgbClr val="002060"/>
                </a:solidFill>
                <a:latin typeface="Verdana"/>
                <a:cs typeface="Verdana"/>
              </a:rPr>
              <a:t>Develop students’ capacity to persevere in the face of challenge; and</a:t>
            </a:r>
          </a:p>
          <a:p>
            <a:pPr marL="342900" indent="-342900">
              <a:spcBef>
                <a:spcPts val="600"/>
              </a:spcBef>
              <a:spcAft>
                <a:spcPts val="600"/>
              </a:spcAft>
              <a:buFont typeface="Arial"/>
              <a:buChar char="•"/>
            </a:pPr>
            <a:r>
              <a:rPr lang="en-US" sz="2800" dirty="0" smtClean="0">
                <a:solidFill>
                  <a:srgbClr val="002060"/>
                </a:solidFill>
                <a:latin typeface="Verdana"/>
                <a:cs typeface="Verdana"/>
              </a:rPr>
              <a:t>Help students realize that they are capable of doing well in mathematics with effort.</a:t>
            </a:r>
          </a:p>
          <a:p>
            <a:pPr marL="342900" indent="-342900">
              <a:lnSpc>
                <a:spcPct val="50000"/>
              </a:lnSpc>
              <a:buFont typeface="Arial"/>
              <a:buChar char="•"/>
            </a:pPr>
            <a:endParaRPr lang="en-US" sz="2000" i="1" dirty="0" smtClean="0">
              <a:solidFill>
                <a:schemeClr val="accent1">
                  <a:lumMod val="75000"/>
                </a:schemeClr>
              </a:solidFill>
              <a:latin typeface="Verdana"/>
              <a:ea typeface="ＭＳ Ｐゴシック" charset="0"/>
              <a:cs typeface="Verdana"/>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41482553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33449" y="319177"/>
            <a:ext cx="8210551"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Support Productive Struggle in Learning Mathematics</a:t>
            </a:r>
            <a:endParaRPr kumimoji="0" lang="en-US" sz="3200" b="1" u="none" strike="noStrike" kern="1200" cap="none" spc="0" normalizeH="0" baseline="0" noProof="0" dirty="0" smtClean="0">
              <a:ln>
                <a:noFill/>
              </a:ln>
              <a:solidFill>
                <a:srgbClr val="002060"/>
              </a:solidFill>
              <a:effectLst/>
              <a:uLnTx/>
              <a:uFillTx/>
              <a:latin typeface="Verdana"/>
              <a:ea typeface="Verdana" pitchFamily="34" charset="0"/>
              <a:cs typeface="Verdana"/>
            </a:endParaRPr>
          </a:p>
        </p:txBody>
      </p:sp>
      <p:sp>
        <p:nvSpPr>
          <p:cNvPr id="6" name="Rectangle 3"/>
          <p:cNvSpPr txBox="1">
            <a:spLocks noChangeArrowheads="1"/>
          </p:cNvSpPr>
          <p:nvPr/>
        </p:nvSpPr>
        <p:spPr>
          <a:xfrm>
            <a:off x="1123950" y="1496274"/>
            <a:ext cx="7712789" cy="4191000"/>
          </a:xfrm>
          <a:prstGeom prst="rect">
            <a:avLst/>
          </a:prstGeom>
        </p:spPr>
        <p:txBody>
          <a:bodyPr vert="horz" lIns="91440" tIns="45720" rIns="91440" bIns="45720" rtlCol="0">
            <a:noAutofit/>
          </a:bodyPr>
          <a:lstStyle/>
          <a:p>
            <a:pPr marL="342900" indent="-342900">
              <a:lnSpc>
                <a:spcPct val="50000"/>
              </a:lnSpc>
              <a:buFont typeface="Arial"/>
              <a:buChar char="•"/>
            </a:pPr>
            <a:endParaRPr lang="en-US" sz="2400" i="1" dirty="0" smtClean="0">
              <a:solidFill>
                <a:srgbClr val="003366"/>
              </a:solidFill>
              <a:latin typeface="Verdana"/>
              <a:ea typeface="ＭＳ Ｐゴシック" charset="0"/>
              <a:cs typeface="Verdana"/>
            </a:endParaRPr>
          </a:p>
          <a:p>
            <a:pPr marL="114300">
              <a:lnSpc>
                <a:spcPct val="90000"/>
              </a:lnSpc>
            </a:pPr>
            <a:r>
              <a:rPr lang="en-US" sz="2600" i="1" dirty="0">
                <a:solidFill>
                  <a:srgbClr val="002060"/>
                </a:solidFill>
                <a:latin typeface="Verdana"/>
                <a:cs typeface="Verdana"/>
              </a:rPr>
              <a:t>The struggle we have in mind comes from solving problems that are within reach and grappling with key mathematical ideas that are comprehendible but not yet well </a:t>
            </a:r>
            <a:r>
              <a:rPr lang="en-US" sz="2600" i="1" dirty="0" smtClean="0">
                <a:solidFill>
                  <a:srgbClr val="002060"/>
                </a:solidFill>
                <a:latin typeface="Verdana"/>
                <a:cs typeface="Verdana"/>
              </a:rPr>
              <a:t>formed</a:t>
            </a:r>
            <a:r>
              <a:rPr lang="en-US" sz="2600" i="1" dirty="0">
                <a:solidFill>
                  <a:srgbClr val="002060"/>
                </a:solidFill>
                <a:latin typeface="Verdana"/>
                <a:cs typeface="Verdana"/>
              </a:rPr>
              <a:t> </a:t>
            </a:r>
            <a:endParaRPr lang="en-US" sz="2600" i="1" dirty="0" smtClean="0">
              <a:solidFill>
                <a:srgbClr val="002060"/>
              </a:solidFill>
              <a:latin typeface="Verdana"/>
              <a:cs typeface="Verdana"/>
            </a:endParaRPr>
          </a:p>
          <a:p>
            <a:pPr marL="114300">
              <a:lnSpc>
                <a:spcPct val="90000"/>
              </a:lnSpc>
            </a:pPr>
            <a:r>
              <a:rPr lang="en-US" sz="2600" i="1" dirty="0" smtClean="0">
                <a:solidFill>
                  <a:srgbClr val="002060"/>
                </a:solidFill>
                <a:latin typeface="Verdana"/>
                <a:cs typeface="Verdana"/>
              </a:rPr>
              <a:t>                                         </a:t>
            </a:r>
            <a:r>
              <a:rPr lang="en-US" sz="2000" i="1" dirty="0" smtClean="0">
                <a:solidFill>
                  <a:srgbClr val="002060"/>
                </a:solidFill>
                <a:latin typeface="Verdana"/>
                <a:cs typeface="Verdana"/>
              </a:rPr>
              <a:t>Hiebert et </a:t>
            </a:r>
            <a:r>
              <a:rPr lang="en-US" sz="2000" i="1" dirty="0">
                <a:solidFill>
                  <a:srgbClr val="002060"/>
                </a:solidFill>
                <a:latin typeface="Verdana"/>
                <a:cs typeface="Verdana"/>
              </a:rPr>
              <a:t>al., </a:t>
            </a:r>
            <a:r>
              <a:rPr lang="en-US" sz="2000" i="1" dirty="0" smtClean="0">
                <a:solidFill>
                  <a:srgbClr val="002060"/>
                </a:solidFill>
                <a:latin typeface="Verdana"/>
                <a:cs typeface="Verdana"/>
              </a:rPr>
              <a:t>1996</a:t>
            </a:r>
            <a:r>
              <a:rPr lang="en-US" sz="2000" dirty="0" smtClean="0">
                <a:solidFill>
                  <a:srgbClr val="002060"/>
                </a:solidFill>
                <a:latin typeface="Verdana"/>
                <a:cs typeface="Verdana"/>
              </a:rPr>
              <a:t> </a:t>
            </a:r>
          </a:p>
          <a:p>
            <a:pPr marL="114300">
              <a:lnSpc>
                <a:spcPct val="90000"/>
              </a:lnSpc>
            </a:pPr>
            <a:endParaRPr lang="en-US" sz="2600" i="1" dirty="0">
              <a:solidFill>
                <a:srgbClr val="002060"/>
              </a:solidFill>
              <a:latin typeface="Verdana"/>
              <a:cs typeface="Verdana"/>
            </a:endParaRPr>
          </a:p>
          <a:p>
            <a:pPr marL="114300">
              <a:lnSpc>
                <a:spcPct val="90000"/>
              </a:lnSpc>
            </a:pPr>
            <a:r>
              <a:rPr lang="en-US" sz="2600" i="1" dirty="0" smtClean="0">
                <a:solidFill>
                  <a:srgbClr val="002060"/>
                </a:solidFill>
                <a:latin typeface="Verdana"/>
                <a:cs typeface="Verdana"/>
              </a:rPr>
              <a:t>By </a:t>
            </a:r>
            <a:r>
              <a:rPr lang="en-US" sz="2600" i="1" dirty="0">
                <a:solidFill>
                  <a:srgbClr val="002060"/>
                </a:solidFill>
                <a:latin typeface="Verdana"/>
                <a:cs typeface="Verdana"/>
              </a:rPr>
              <a:t>struggling with important mathematics we mean the opposite of simply being presented information to be memorized or </a:t>
            </a:r>
            <a:r>
              <a:rPr lang="en-US" sz="2600" i="1" dirty="0" smtClean="0">
                <a:solidFill>
                  <a:srgbClr val="002060"/>
                </a:solidFill>
                <a:latin typeface="Verdana"/>
                <a:cs typeface="Verdana"/>
              </a:rPr>
              <a:t>being </a:t>
            </a:r>
            <a:r>
              <a:rPr lang="en-US" sz="2600" i="1" dirty="0">
                <a:solidFill>
                  <a:srgbClr val="002060"/>
                </a:solidFill>
                <a:latin typeface="Verdana"/>
                <a:cs typeface="Verdana"/>
              </a:rPr>
              <a:t>asked only to practice what has been demonstrated.</a:t>
            </a:r>
          </a:p>
          <a:p>
            <a:pPr marL="114300" indent="0" algn="r">
              <a:buNone/>
            </a:pPr>
            <a:r>
              <a:rPr lang="en-US" sz="2000" dirty="0" smtClean="0">
                <a:solidFill>
                  <a:srgbClr val="003366"/>
                </a:solidFill>
                <a:latin typeface="Verdana"/>
                <a:cs typeface="Verdana"/>
              </a:rPr>
              <a:t>Hiebert </a:t>
            </a:r>
            <a:r>
              <a:rPr lang="en-US" sz="2000" dirty="0">
                <a:solidFill>
                  <a:srgbClr val="003366"/>
                </a:solidFill>
                <a:latin typeface="Verdana"/>
                <a:cs typeface="Verdana"/>
              </a:rPr>
              <a:t>&amp; Grouws, 2007, pp. 387-388</a:t>
            </a:r>
          </a:p>
          <a:p>
            <a:endParaRPr lang="en-US" sz="2000" dirty="0">
              <a:solidFill>
                <a:schemeClr val="tx2"/>
              </a:solidFill>
              <a:latin typeface="Verdana"/>
              <a:cs typeface="Verdana"/>
            </a:endParaRPr>
          </a:p>
          <a:p>
            <a:endParaRPr lang="en-US" sz="2400" dirty="0">
              <a:solidFill>
                <a:schemeClr val="tx2"/>
              </a:solidFill>
            </a:endParaRPr>
          </a:p>
        </p:txBody>
      </p:sp>
    </p:spTree>
    <p:extLst>
      <p:ext uri="{BB962C8B-B14F-4D97-AF65-F5344CB8AC3E}">
        <p14:creationId xmlns:p14="http://schemas.microsoft.com/office/powerpoint/2010/main" val="19788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4861 principles to action cover.psd"/>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2" y="152401"/>
            <a:ext cx="761999" cy="1085667"/>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295400" y="752384"/>
            <a:ext cx="7391400" cy="5632299"/>
          </a:xfrm>
          <a:prstGeom prst="rect">
            <a:avLst/>
          </a:prstGeom>
          <a:noFill/>
        </p:spPr>
        <p:txBody>
          <a:bodyPr wrap="square" lIns="91429" tIns="45714" rIns="91429" bIns="45714" rtlCol="0">
            <a:spAutoFit/>
          </a:bodyPr>
          <a:lstStyle/>
          <a:p>
            <a:pPr>
              <a:spcAft>
                <a:spcPts val="2400"/>
              </a:spcAft>
            </a:pPr>
            <a:r>
              <a:rPr lang="en-US" sz="3200" dirty="0">
                <a:solidFill>
                  <a:srgbClr val="002060"/>
                </a:solidFill>
                <a:cs typeface="Verdana"/>
              </a:rPr>
              <a:t>How </a:t>
            </a:r>
            <a:r>
              <a:rPr lang="en-US" sz="3200" dirty="0" smtClean="0">
                <a:solidFill>
                  <a:srgbClr val="002060"/>
                </a:solidFill>
                <a:cs typeface="Verdana"/>
              </a:rPr>
              <a:t>did Mr</a:t>
            </a:r>
            <a:r>
              <a:rPr lang="en-US" sz="3200" dirty="0">
                <a:solidFill>
                  <a:srgbClr val="002060"/>
                </a:solidFill>
                <a:cs typeface="Verdana"/>
              </a:rPr>
              <a:t>. Harris support productive struggle among his students, individually and collectively, as they grappled with important mathematical ideas and relationships?</a:t>
            </a:r>
          </a:p>
          <a:p>
            <a:pPr>
              <a:spcAft>
                <a:spcPts val="2400"/>
              </a:spcAft>
            </a:pPr>
            <a:r>
              <a:rPr lang="en-US" sz="3200" dirty="0">
                <a:solidFill>
                  <a:srgbClr val="002060"/>
                </a:solidFill>
              </a:rPr>
              <a:t>At which points in the lesson might Mr. Harris have consciously restrained himself from “taking over” the thinking of his students?</a:t>
            </a:r>
          </a:p>
          <a:p>
            <a:pPr>
              <a:spcAft>
                <a:spcPts val="2400"/>
              </a:spcAft>
            </a:pPr>
            <a:endParaRPr lang="en-US" sz="3200" dirty="0">
              <a:solidFill>
                <a:srgbClr val="000000"/>
              </a:solidFill>
              <a:cs typeface="Verdana"/>
            </a:endParaRPr>
          </a:p>
        </p:txBody>
      </p:sp>
    </p:spTree>
    <p:extLst>
      <p:ext uri="{BB962C8B-B14F-4D97-AF65-F5344CB8AC3E}">
        <p14:creationId xmlns:p14="http://schemas.microsoft.com/office/powerpoint/2010/main" val="134924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9000" y="319177"/>
            <a:ext cx="8255000"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2060"/>
                </a:solidFill>
                <a:latin typeface="Verdana"/>
                <a:cs typeface="Verdana"/>
              </a:rPr>
              <a:t>Elicit and Use Evidence </a:t>
            </a:r>
          </a:p>
          <a:p>
            <a:pPr lvl="0" algn="ctr">
              <a:spcBef>
                <a:spcPct val="0"/>
              </a:spcBef>
              <a:defRPr/>
            </a:pPr>
            <a:r>
              <a:rPr lang="en-US" sz="3200" b="1" dirty="0" smtClean="0">
                <a:solidFill>
                  <a:srgbClr val="002060"/>
                </a:solidFill>
                <a:latin typeface="Verdana"/>
                <a:cs typeface="Verdana"/>
              </a:rPr>
              <a:t>of Student Thinking</a:t>
            </a:r>
            <a:endParaRPr lang="en-US" sz="32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4" y="1496355"/>
            <a:ext cx="7268403" cy="4909036"/>
          </a:xfrm>
          <a:prstGeom prst="rect">
            <a:avLst/>
          </a:prstGeom>
        </p:spPr>
        <p:txBody>
          <a:bodyPr wrap="square">
            <a:spAutoFit/>
          </a:bodyPr>
          <a:lstStyle/>
          <a:p>
            <a:pPr marL="114300" indent="-114300">
              <a:spcBef>
                <a:spcPts val="600"/>
              </a:spcBef>
              <a:buFont typeface="Arial" pitchFamily="34" charset="0"/>
              <a:buNone/>
            </a:pPr>
            <a:r>
              <a:rPr lang="en-US" sz="2800" dirty="0" smtClean="0">
                <a:solidFill>
                  <a:srgbClr val="002060"/>
                </a:solidFill>
                <a:latin typeface="Verdana"/>
                <a:cs typeface="Verdana"/>
              </a:rPr>
              <a:t>Evidence should:</a:t>
            </a:r>
          </a:p>
          <a:p>
            <a:pPr marL="342900" indent="-342900">
              <a:spcBef>
                <a:spcPts val="600"/>
              </a:spcBef>
              <a:buFont typeface="Arial"/>
              <a:buChar char="•"/>
            </a:pPr>
            <a:r>
              <a:rPr lang="en-US" sz="2800" dirty="0" smtClean="0">
                <a:solidFill>
                  <a:srgbClr val="002060"/>
                </a:solidFill>
                <a:latin typeface="Verdana"/>
                <a:cs typeface="Verdana"/>
              </a:rPr>
              <a:t>Provide a window into students’ thinking;</a:t>
            </a:r>
          </a:p>
          <a:p>
            <a:pPr marL="342900" indent="-342900">
              <a:spcBef>
                <a:spcPts val="600"/>
              </a:spcBef>
              <a:buFont typeface="Arial"/>
              <a:buChar char="•"/>
            </a:pPr>
            <a:r>
              <a:rPr lang="en-US" sz="2800" dirty="0" smtClean="0">
                <a:solidFill>
                  <a:srgbClr val="002060"/>
                </a:solidFill>
                <a:latin typeface="Verdana"/>
                <a:cs typeface="Verdana"/>
              </a:rPr>
              <a:t>Help the teacher determine the extent to which students are reaching the math learning goals; and</a:t>
            </a:r>
          </a:p>
          <a:p>
            <a:pPr marL="342900" indent="-342900">
              <a:spcBef>
                <a:spcPts val="600"/>
              </a:spcBef>
              <a:buFont typeface="Arial"/>
              <a:buChar char="•"/>
            </a:pPr>
            <a:r>
              <a:rPr lang="en-US" sz="2800" dirty="0" smtClean="0">
                <a:solidFill>
                  <a:srgbClr val="002060"/>
                </a:solidFill>
                <a:latin typeface="Verdana"/>
                <a:cs typeface="Verdana"/>
              </a:rPr>
              <a:t>Be used to make instructional decisions during the lesson and to prepare for subsequent lessons.</a:t>
            </a:r>
          </a:p>
          <a:p>
            <a:endParaRPr lang="en-US" dirty="0" smtClean="0">
              <a:solidFill>
                <a:srgbClr val="1F497D"/>
              </a:solidFill>
              <a:latin typeface="Verdana"/>
              <a:cs typeface="Verdana"/>
            </a:endParaRPr>
          </a:p>
        </p:txBody>
      </p:sp>
    </p:spTree>
    <p:extLst>
      <p:ext uri="{BB962C8B-B14F-4D97-AF65-F5344CB8AC3E}">
        <p14:creationId xmlns:p14="http://schemas.microsoft.com/office/powerpoint/2010/main" val="19787221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12694"/>
            <a:ext cx="6493972" cy="5297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4600" y="6324600"/>
            <a:ext cx="2196563" cy="369332"/>
          </a:xfrm>
          <a:prstGeom prst="rect">
            <a:avLst/>
          </a:prstGeom>
          <a:noFill/>
        </p:spPr>
        <p:txBody>
          <a:bodyPr wrap="none" rtlCol="0">
            <a:spAutoFit/>
          </a:bodyPr>
          <a:lstStyle/>
          <a:p>
            <a:r>
              <a:rPr lang="en-US" dirty="0" smtClean="0"/>
              <a:t>Harold Asturias, 1996</a:t>
            </a:r>
            <a:endParaRPr lang="en-US" dirty="0"/>
          </a:p>
        </p:txBody>
      </p:sp>
    </p:spTree>
    <p:extLst>
      <p:ext uri="{BB962C8B-B14F-4D97-AF65-F5344CB8AC3E}">
        <p14:creationId xmlns:p14="http://schemas.microsoft.com/office/powerpoint/2010/main" val="11556828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181100" y="895350"/>
            <a:ext cx="7505700" cy="5364163"/>
          </a:xfrm>
        </p:spPr>
        <p:txBody>
          <a:bodyPr>
            <a:normAutofit fontScale="92500" lnSpcReduction="10000"/>
          </a:bodyPr>
          <a:lstStyle/>
          <a:p>
            <a:pPr marL="114300" indent="0" algn="ctr">
              <a:buNone/>
            </a:pPr>
            <a:r>
              <a:rPr lang="en-US" i="1" dirty="0">
                <a:solidFill>
                  <a:srgbClr val="003366"/>
                </a:solidFill>
                <a:latin typeface="Verdana"/>
                <a:cs typeface="Verdana"/>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r>
              <a:rPr lang="en-US" i="1" dirty="0" smtClean="0">
                <a:solidFill>
                  <a:srgbClr val="003366"/>
                </a:solidFill>
                <a:latin typeface="Verdana"/>
                <a:cs typeface="Verdana"/>
              </a:rPr>
              <a:t>.</a:t>
            </a:r>
          </a:p>
          <a:p>
            <a:pPr marL="114300" indent="0" algn="ctr">
              <a:buNone/>
            </a:pPr>
            <a:endParaRPr lang="en-US" i="1" dirty="0">
              <a:solidFill>
                <a:srgbClr val="003366"/>
              </a:solidFill>
              <a:latin typeface="Verdana"/>
              <a:cs typeface="Verdana"/>
            </a:endParaRPr>
          </a:p>
          <a:p>
            <a:pPr marL="114300" indent="0" algn="r">
              <a:buNone/>
            </a:pPr>
            <a:r>
              <a:rPr lang="en-US" sz="2400" dirty="0" err="1">
                <a:solidFill>
                  <a:srgbClr val="003366"/>
                </a:solidFill>
                <a:latin typeface="Verdana"/>
                <a:cs typeface="Verdana"/>
              </a:rPr>
              <a:t>Wiliam</a:t>
            </a:r>
            <a:r>
              <a:rPr lang="en-US" sz="2400" dirty="0">
                <a:solidFill>
                  <a:srgbClr val="003366"/>
                </a:solidFill>
                <a:latin typeface="Verdana"/>
                <a:cs typeface="Verdana"/>
              </a:rPr>
              <a:t>, 2007, pp. 1054; 1091</a:t>
            </a:r>
          </a:p>
          <a:p>
            <a:endParaRPr lang="en-US" dirty="0"/>
          </a:p>
        </p:txBody>
      </p:sp>
    </p:spTree>
    <p:extLst>
      <p:ext uri="{BB962C8B-B14F-4D97-AF65-F5344CB8AC3E}">
        <p14:creationId xmlns:p14="http://schemas.microsoft.com/office/powerpoint/2010/main" val="284732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219200"/>
            <a:ext cx="7315200" cy="4572000"/>
          </a:xfrm>
        </p:spPr>
        <p:txBody>
          <a:bodyPr>
            <a:noAutofit/>
          </a:bodyPr>
          <a:lstStyle/>
          <a:p>
            <a:pPr marL="0" indent="0">
              <a:spcAft>
                <a:spcPts val="1200"/>
              </a:spcAft>
              <a:buNone/>
            </a:pPr>
            <a:r>
              <a:rPr lang="en-US" sz="2400" dirty="0"/>
              <a:t>Throughout the lesson, Mr. Harris was eliciting and using evidence of student thinking.</a:t>
            </a:r>
          </a:p>
          <a:p>
            <a:pPr marL="1885729" indent="-1885729" defTabSz="514290">
              <a:spcAft>
                <a:spcPts val="1200"/>
              </a:spcAft>
              <a:buNone/>
            </a:pPr>
            <a:r>
              <a:rPr lang="en-US" sz="2400" dirty="0"/>
              <a:t>Lines 33-36:	Purposeful questioning as students worked individually.</a:t>
            </a:r>
          </a:p>
          <a:p>
            <a:pPr marL="1885729" indent="-1885729" defTabSz="514290">
              <a:spcAft>
                <a:spcPts val="1200"/>
              </a:spcAft>
              <a:buNone/>
            </a:pPr>
            <a:r>
              <a:rPr lang="en-US" sz="2400" dirty="0"/>
              <a:t>Lines 43-51: 	Observations of student pairs discussing and comparing their representations.</a:t>
            </a:r>
          </a:p>
          <a:p>
            <a:pPr marL="1885729" indent="-1885729" defTabSz="514290">
              <a:spcAft>
                <a:spcPts val="1200"/>
              </a:spcAft>
              <a:buNone/>
            </a:pPr>
            <a:r>
              <a:rPr lang="en-US" sz="2400" dirty="0"/>
              <a:t>Lines 59-74: 	Whole class discussion.</a:t>
            </a:r>
          </a:p>
          <a:p>
            <a:pPr marL="1885729" indent="-1885729" defTabSz="514290">
              <a:spcAft>
                <a:spcPts val="1200"/>
              </a:spcAft>
              <a:buNone/>
            </a:pPr>
            <a:r>
              <a:rPr lang="en-US" sz="2400" dirty="0"/>
              <a:t>Lines 78-80:	Asked students to respond in writing.</a:t>
            </a:r>
          </a:p>
        </p:txBody>
      </p:sp>
      <p:sp>
        <p:nvSpPr>
          <p:cNvPr id="5" name="TextBox 4"/>
          <p:cNvSpPr txBox="1"/>
          <p:nvPr/>
        </p:nvSpPr>
        <p:spPr>
          <a:xfrm>
            <a:off x="1295400" y="381000"/>
            <a:ext cx="7061472" cy="579596"/>
          </a:xfrm>
          <a:prstGeom prst="rect">
            <a:avLst/>
          </a:prstGeom>
          <a:noFill/>
        </p:spPr>
        <p:txBody>
          <a:bodyPr wrap="square" lIns="91429" tIns="45714" rIns="91429" bIns="45714" rtlCol="0">
            <a:spAutoFit/>
          </a:bodyPr>
          <a:lstStyle/>
          <a:p>
            <a:r>
              <a:rPr lang="en-US" sz="3200" b="1" dirty="0">
                <a:solidFill>
                  <a:srgbClr val="002060"/>
                </a:solidFill>
              </a:rPr>
              <a:t>Examples of Eliciting and Using Evidence</a:t>
            </a:r>
          </a:p>
        </p:txBody>
      </p:sp>
    </p:spTree>
    <p:extLst>
      <p:ext uri="{BB962C8B-B14F-4D97-AF65-F5344CB8AC3E}">
        <p14:creationId xmlns:p14="http://schemas.microsoft.com/office/powerpoint/2010/main" val="216602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4679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292772" y="152400"/>
            <a:ext cx="7293730" cy="1143000"/>
          </a:xfrm>
        </p:spPr>
        <p:txBody>
          <a:bodyPr>
            <a:noAutofit/>
          </a:bodyPr>
          <a:lstStyle/>
          <a:p>
            <a:pPr algn="ctr" eaLnBrk="1" hangingPunct="1"/>
            <a:r>
              <a:rPr lang="en-US" sz="4000" b="1" dirty="0" smtClean="0">
                <a:solidFill>
                  <a:srgbClr val="002060"/>
                </a:solidFill>
                <a:ea typeface="ＭＳ Ｐゴシック" pitchFamily="34" charset="-128"/>
              </a:rPr>
              <a:t>NCTM Regional Conferences</a:t>
            </a:r>
            <a:br>
              <a:rPr lang="en-US" sz="4000" b="1" dirty="0" smtClean="0">
                <a:solidFill>
                  <a:srgbClr val="002060"/>
                </a:solidFill>
                <a:ea typeface="ＭＳ Ｐゴシック" pitchFamily="34" charset="-128"/>
              </a:rPr>
            </a:br>
            <a:r>
              <a:rPr lang="en-US" sz="4000" b="1" dirty="0" smtClean="0">
                <a:solidFill>
                  <a:srgbClr val="002060"/>
                </a:solidFill>
                <a:ea typeface="ＭＳ Ｐゴシック" pitchFamily="34" charset="-128"/>
              </a:rPr>
              <a:t>www.nctm.org</a:t>
            </a:r>
          </a:p>
        </p:txBody>
      </p:sp>
      <p:sp>
        <p:nvSpPr>
          <p:cNvPr id="5" name="Content Placeholder 4"/>
          <p:cNvSpPr>
            <a:spLocks noGrp="1"/>
          </p:cNvSpPr>
          <p:nvPr>
            <p:ph sz="half" idx="2"/>
          </p:nvPr>
        </p:nvSpPr>
        <p:spPr>
          <a:xfrm>
            <a:off x="1637731" y="1789906"/>
            <a:ext cx="7277669" cy="4525963"/>
          </a:xfrm>
        </p:spPr>
        <p:txBody>
          <a:bodyPr>
            <a:normAutofit/>
          </a:bodyPr>
          <a:lstStyle/>
          <a:p>
            <a:r>
              <a:rPr lang="en-US" sz="3600" dirty="0" smtClean="0"/>
              <a:t>Phoenix</a:t>
            </a:r>
            <a:br>
              <a:rPr lang="en-US" sz="3600" dirty="0" smtClean="0"/>
            </a:br>
            <a:r>
              <a:rPr lang="en-US" sz="3600" dirty="0" smtClean="0"/>
              <a:t>October 26–28, 2016</a:t>
            </a:r>
            <a:r>
              <a:rPr lang="en-US" sz="3600" dirty="0"/>
              <a:t>   </a:t>
            </a:r>
            <a:br>
              <a:rPr lang="en-US" sz="3600" dirty="0"/>
            </a:br>
            <a:endParaRPr lang="en-US" sz="3600" dirty="0"/>
          </a:p>
          <a:p>
            <a:r>
              <a:rPr lang="en-US" sz="3600" dirty="0" smtClean="0"/>
              <a:t>Philadelphia, PA</a:t>
            </a:r>
            <a:br>
              <a:rPr lang="en-US" sz="3600" dirty="0" smtClean="0"/>
            </a:br>
            <a:r>
              <a:rPr lang="en-US" sz="3600" dirty="0" smtClean="0"/>
              <a:t>October </a:t>
            </a:r>
            <a:r>
              <a:rPr lang="en-US" sz="3600" dirty="0"/>
              <a:t>31–November </a:t>
            </a:r>
            <a:r>
              <a:rPr lang="en-US" sz="3600" dirty="0" smtClean="0"/>
              <a:t>2, 2016</a:t>
            </a:r>
            <a:r>
              <a:rPr lang="en-US" sz="3600" dirty="0"/>
              <a:t> </a:t>
            </a:r>
            <a:br>
              <a:rPr lang="en-US" sz="3600" dirty="0"/>
            </a:br>
            <a:r>
              <a:rPr lang="en-US" sz="3600" dirty="0"/>
              <a:t/>
            </a:r>
            <a:br>
              <a:rPr lang="en-US" sz="3600" dirty="0"/>
            </a:br>
            <a:endParaRPr lang="en-US" sz="3600" dirty="0" smtClean="0">
              <a:solidFill>
                <a:srgbClr val="002060"/>
              </a:solidFill>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cxnSp>
        <p:nvCxnSpPr>
          <p:cNvPr id="4" name="Straight Connector 3"/>
          <p:cNvCxnSpPr/>
          <p:nvPr/>
        </p:nvCxnSpPr>
        <p:spPr>
          <a:xfrm>
            <a:off x="1052512" y="1335206"/>
            <a:ext cx="7862888" cy="0"/>
          </a:xfrm>
          <a:prstGeom prst="line">
            <a:avLst/>
          </a:prstGeom>
          <a:ln w="508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810657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 name="Content Placeholder 3"/>
          <p:cNvSpPr>
            <a:spLocks noGrp="1"/>
          </p:cNvSpPr>
          <p:nvPr>
            <p:ph sz="half" idx="1"/>
          </p:nvPr>
        </p:nvSpPr>
        <p:spPr/>
        <p:txBody>
          <a:bodyPr/>
          <a:lstStyle/>
          <a:p>
            <a:pPr marL="0" lvl="0" indent="0" algn="ctr">
              <a:spcAft>
                <a:spcPts val="600"/>
              </a:spcAft>
              <a:buNone/>
            </a:pPr>
            <a:endParaRPr lang="en-US" sz="4000" dirty="0" smtClean="0">
              <a:latin typeface="Verdana"/>
              <a:cs typeface="Verdana"/>
            </a:endParaRPr>
          </a:p>
          <a:p>
            <a:pPr marL="0" lvl="0" indent="0" algn="ctr">
              <a:spcAft>
                <a:spcPts val="600"/>
              </a:spcAft>
              <a:buNone/>
            </a:pPr>
            <a:r>
              <a:rPr lang="en-US" sz="4400" dirty="0" smtClean="0">
                <a:latin typeface="Verdana"/>
                <a:cs typeface="Verdana"/>
              </a:rPr>
              <a:t>You </a:t>
            </a:r>
            <a:r>
              <a:rPr lang="en-US" sz="4400" dirty="0">
                <a:latin typeface="Verdana"/>
                <a:cs typeface="Verdana"/>
              </a:rPr>
              <a:t>do</a:t>
            </a:r>
          </a:p>
          <a:p>
            <a:pPr marL="0" lvl="0" indent="0" algn="ctr">
              <a:spcAft>
                <a:spcPts val="600"/>
              </a:spcAft>
              <a:buNone/>
            </a:pPr>
            <a:r>
              <a:rPr lang="en-US" sz="4400" dirty="0">
                <a:latin typeface="Verdana"/>
                <a:cs typeface="Verdana"/>
              </a:rPr>
              <a:t>We do</a:t>
            </a:r>
          </a:p>
          <a:p>
            <a:pPr marL="0" lvl="0" indent="0" algn="ctr">
              <a:spcAft>
                <a:spcPts val="600"/>
              </a:spcAft>
              <a:buNone/>
            </a:pPr>
            <a:r>
              <a:rPr lang="en-US" sz="4400" dirty="0">
                <a:latin typeface="Verdana"/>
                <a:cs typeface="Verdana"/>
              </a:rPr>
              <a:t>I do</a:t>
            </a:r>
          </a:p>
          <a:p>
            <a:endParaRPr lang="en-US" dirty="0"/>
          </a:p>
        </p:txBody>
      </p:sp>
      <p:sp>
        <p:nvSpPr>
          <p:cNvPr id="5" name="Content Placeholder 4"/>
          <p:cNvSpPr>
            <a:spLocks noGrp="1"/>
          </p:cNvSpPr>
          <p:nvPr>
            <p:ph sz="half" idx="2"/>
          </p:nvPr>
        </p:nvSpPr>
        <p:spPr/>
        <p:txBody>
          <a:bodyPr/>
          <a:lstStyle/>
          <a:p>
            <a:pPr marL="0" lvl="0" indent="0">
              <a:buNone/>
            </a:pPr>
            <a:r>
              <a:rPr lang="en-US" sz="4400" dirty="0">
                <a:latin typeface="Verdana"/>
                <a:cs typeface="Verdana"/>
              </a:rPr>
              <a:t>NOT</a:t>
            </a:r>
          </a:p>
          <a:p>
            <a:pPr marL="0" lvl="0" indent="0" algn="ctr">
              <a:spcAft>
                <a:spcPts val="600"/>
              </a:spcAft>
              <a:buNone/>
            </a:pPr>
            <a:r>
              <a:rPr lang="en-US" sz="4400" dirty="0">
                <a:latin typeface="Verdana"/>
                <a:cs typeface="Verdana"/>
              </a:rPr>
              <a:t>I do </a:t>
            </a:r>
          </a:p>
          <a:p>
            <a:pPr marL="0" lvl="0" indent="0" algn="ctr">
              <a:spcAft>
                <a:spcPts val="600"/>
              </a:spcAft>
              <a:buNone/>
            </a:pPr>
            <a:r>
              <a:rPr lang="en-US" sz="4400" dirty="0">
                <a:latin typeface="Verdana"/>
                <a:cs typeface="Verdana"/>
              </a:rPr>
              <a:t>We do</a:t>
            </a:r>
          </a:p>
          <a:p>
            <a:pPr marL="0" lvl="0" indent="0" algn="ctr">
              <a:spcAft>
                <a:spcPts val="600"/>
              </a:spcAft>
              <a:buNone/>
            </a:pPr>
            <a:r>
              <a:rPr lang="en-US" sz="4400" dirty="0">
                <a:latin typeface="Verdana"/>
                <a:cs typeface="Verdana"/>
              </a:rPr>
              <a:t>You do</a:t>
            </a:r>
          </a:p>
          <a:p>
            <a:endParaRPr lang="en-US" dirty="0"/>
          </a:p>
        </p:txBody>
      </p:sp>
      <p:sp>
        <p:nvSpPr>
          <p:cNvPr id="7" name="TextBox 6"/>
          <p:cNvSpPr txBox="1"/>
          <p:nvPr/>
        </p:nvSpPr>
        <p:spPr>
          <a:xfrm>
            <a:off x="6024161" y="1676400"/>
            <a:ext cx="1872629" cy="3770263"/>
          </a:xfrm>
          <a:prstGeom prst="rect">
            <a:avLst/>
          </a:prstGeom>
          <a:noFill/>
        </p:spPr>
        <p:txBody>
          <a:bodyPr wrap="none" rtlCol="0">
            <a:spAutoFit/>
          </a:bodyPr>
          <a:lstStyle/>
          <a:p>
            <a:r>
              <a:rPr lang="en-US" sz="23900" b="1" dirty="0" smtClean="0">
                <a:solidFill>
                  <a:srgbClr val="FF0000"/>
                </a:solidFill>
              </a:rPr>
              <a:t>X</a:t>
            </a:r>
            <a:endParaRPr lang="en-US" sz="23900" b="1" dirty="0">
              <a:solidFill>
                <a:srgbClr val="FF0000"/>
              </a:solidFill>
            </a:endParaRPr>
          </a:p>
        </p:txBody>
      </p:sp>
    </p:spTree>
    <p:extLst>
      <p:ext uri="{BB962C8B-B14F-4D97-AF65-F5344CB8AC3E}">
        <p14:creationId xmlns:p14="http://schemas.microsoft.com/office/powerpoint/2010/main" val="10330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2060"/>
                </a:solidFill>
                <a:latin typeface="Verdana"/>
                <a:cs typeface="Verdana"/>
              </a:rPr>
              <a:t>Effective</a:t>
            </a:r>
            <a:r>
              <a:rPr lang="en-US" sz="2800" b="1" dirty="0" smtClean="0">
                <a:solidFill>
                  <a:srgbClr val="002060"/>
                </a:solidFill>
                <a:latin typeface="Verdana"/>
                <a:cs typeface="Verdana"/>
              </a:rPr>
              <a:t> </a:t>
            </a:r>
          </a:p>
          <a:p>
            <a:pPr lvl="0" algn="ctr">
              <a:spcBef>
                <a:spcPct val="0"/>
              </a:spcBef>
              <a:defRPr/>
            </a:pPr>
            <a:r>
              <a:rPr lang="en-US" sz="2800" b="1" dirty="0" smtClean="0">
                <a:solidFill>
                  <a:srgbClr val="002060"/>
                </a:solidFill>
                <a:latin typeface="Verdana"/>
                <a:cs typeface="Verdana"/>
              </a:rPr>
              <a:t>Mathematics Teaching Practices</a:t>
            </a:r>
            <a:endParaRPr lang="en-US" sz="28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323972" y="1663700"/>
            <a:ext cx="7659335" cy="4438528"/>
          </a:xfrm>
          <a:prstGeom prst="rect">
            <a:avLst/>
          </a:prstGeom>
        </p:spPr>
        <p:txBody>
          <a:bodyPr vert="horz" lIns="91440" tIns="45720" rIns="91440" bIns="45720" rtlCol="0">
            <a:noAutofit/>
          </a:bodyPr>
          <a:lstStyle/>
          <a:p>
            <a:pPr marL="693738" lvl="0" indent="-579438">
              <a:spcAft>
                <a:spcPts val="600"/>
              </a:spcAft>
              <a:buFont typeface="+mj-lt"/>
              <a:buAutoNum type="arabicPeriod"/>
            </a:pPr>
            <a:r>
              <a:rPr lang="en-US" sz="2100" dirty="0" smtClean="0">
                <a:solidFill>
                  <a:srgbClr val="002060"/>
                </a:solidFill>
                <a:latin typeface="Verdana"/>
                <a:cs typeface="Verdana"/>
              </a:rPr>
              <a:t>Establish mathematics </a:t>
            </a:r>
            <a:r>
              <a:rPr lang="en-US" sz="2100" b="1" dirty="0" smtClean="0">
                <a:solidFill>
                  <a:srgbClr val="002060"/>
                </a:solidFill>
                <a:latin typeface="Verdana"/>
                <a:cs typeface="Verdana"/>
              </a:rPr>
              <a:t>goals</a:t>
            </a:r>
            <a:r>
              <a:rPr lang="en-US" sz="2100" dirty="0" smtClean="0">
                <a:solidFill>
                  <a:srgbClr val="002060"/>
                </a:solidFill>
                <a:latin typeface="Verdana"/>
                <a:cs typeface="Verdana"/>
              </a:rPr>
              <a:t> to focus learning.</a:t>
            </a:r>
          </a:p>
          <a:p>
            <a:pPr marL="693738" lvl="0" indent="-579438">
              <a:spcAft>
                <a:spcPts val="600"/>
              </a:spcAft>
              <a:buFont typeface="+mj-lt"/>
              <a:buAutoNum type="arabicPeriod"/>
            </a:pPr>
            <a:r>
              <a:rPr lang="en-US" sz="2100" dirty="0" smtClean="0">
                <a:solidFill>
                  <a:srgbClr val="002060"/>
                </a:solidFill>
                <a:latin typeface="Verdana"/>
                <a:cs typeface="Verdana"/>
              </a:rPr>
              <a:t>Implement </a:t>
            </a:r>
            <a:r>
              <a:rPr lang="en-US" sz="2100" b="1" dirty="0" smtClean="0">
                <a:solidFill>
                  <a:srgbClr val="002060"/>
                </a:solidFill>
                <a:latin typeface="Verdana"/>
                <a:cs typeface="Verdana"/>
              </a:rPr>
              <a:t>tasks</a:t>
            </a:r>
            <a:r>
              <a:rPr lang="en-US" sz="2100" dirty="0" smtClean="0">
                <a:solidFill>
                  <a:srgbClr val="002060"/>
                </a:solidFill>
                <a:latin typeface="Verdana"/>
                <a:cs typeface="Verdana"/>
              </a:rPr>
              <a:t> that promote reasoning and problem solving. </a:t>
            </a:r>
          </a:p>
          <a:p>
            <a:pPr marL="693738" lvl="0" indent="-579438">
              <a:spcAft>
                <a:spcPts val="600"/>
              </a:spcAft>
              <a:buFont typeface="+mj-lt"/>
              <a:buAutoNum type="arabicPeriod"/>
            </a:pPr>
            <a:r>
              <a:rPr lang="en-US" sz="2100" dirty="0" smtClean="0">
                <a:solidFill>
                  <a:srgbClr val="002060"/>
                </a:solidFill>
                <a:latin typeface="Verdana"/>
                <a:cs typeface="Verdana"/>
              </a:rPr>
              <a:t>Use and connect mathematical </a:t>
            </a:r>
            <a:r>
              <a:rPr lang="en-US" sz="2100" b="1" dirty="0" smtClean="0">
                <a:solidFill>
                  <a:srgbClr val="002060"/>
                </a:solidFill>
                <a:latin typeface="Verdana"/>
                <a:cs typeface="Verdana"/>
              </a:rPr>
              <a:t>representations.</a:t>
            </a:r>
          </a:p>
          <a:p>
            <a:pPr marL="693738" lvl="0" indent="-579438">
              <a:spcAft>
                <a:spcPts val="600"/>
              </a:spcAft>
              <a:buFont typeface="+mj-lt"/>
              <a:buAutoNum type="arabicPeriod"/>
            </a:pPr>
            <a:r>
              <a:rPr lang="en-US" sz="2100" dirty="0" smtClean="0">
                <a:solidFill>
                  <a:srgbClr val="002060"/>
                </a:solidFill>
                <a:latin typeface="Verdana"/>
                <a:cs typeface="Verdana"/>
              </a:rPr>
              <a:t>Facilitate meaningful mathematical </a:t>
            </a:r>
            <a:r>
              <a:rPr lang="en-US" sz="2100" b="1" dirty="0" smtClean="0">
                <a:solidFill>
                  <a:srgbClr val="002060"/>
                </a:solidFill>
                <a:latin typeface="Verdana"/>
                <a:cs typeface="Verdana"/>
              </a:rPr>
              <a:t>discourse</a:t>
            </a:r>
            <a:r>
              <a:rPr lang="en-US" sz="2100" i="1" dirty="0" smtClean="0">
                <a:solidFill>
                  <a:srgbClr val="002060"/>
                </a:solidFill>
                <a:latin typeface="Verdana"/>
                <a:cs typeface="Verdana"/>
              </a:rPr>
              <a:t>. </a:t>
            </a:r>
          </a:p>
          <a:p>
            <a:pPr marL="693738" lvl="0" indent="-579438">
              <a:spcAft>
                <a:spcPts val="600"/>
              </a:spcAft>
              <a:buFont typeface="+mj-lt"/>
              <a:buAutoNum type="arabicPeriod"/>
            </a:pPr>
            <a:r>
              <a:rPr lang="en-US" sz="2100" dirty="0" smtClean="0">
                <a:solidFill>
                  <a:srgbClr val="002060"/>
                </a:solidFill>
                <a:latin typeface="Verdana"/>
                <a:cs typeface="Verdana"/>
              </a:rPr>
              <a:t>Pose purposeful </a:t>
            </a:r>
            <a:r>
              <a:rPr lang="en-US" sz="2100" b="1" dirty="0" smtClean="0">
                <a:solidFill>
                  <a:srgbClr val="002060"/>
                </a:solidFill>
                <a:latin typeface="Verdana"/>
                <a:cs typeface="Verdana"/>
              </a:rPr>
              <a:t>questions</a:t>
            </a:r>
            <a:r>
              <a:rPr lang="en-US" sz="2100" dirty="0" smtClean="0">
                <a:solidFill>
                  <a:srgbClr val="002060"/>
                </a:solidFill>
                <a:latin typeface="Verdana"/>
                <a:cs typeface="Verdana"/>
              </a:rPr>
              <a:t>.</a:t>
            </a:r>
          </a:p>
          <a:p>
            <a:pPr marL="693738" lvl="0" indent="-579438">
              <a:spcAft>
                <a:spcPts val="600"/>
              </a:spcAft>
              <a:buFont typeface="+mj-lt"/>
              <a:buAutoNum type="arabicPeriod"/>
            </a:pPr>
            <a:r>
              <a:rPr lang="en-US" sz="2100" dirty="0" smtClean="0">
                <a:solidFill>
                  <a:srgbClr val="002060"/>
                </a:solidFill>
                <a:latin typeface="Verdana"/>
                <a:cs typeface="Verdana"/>
              </a:rPr>
              <a:t>Build </a:t>
            </a:r>
            <a:r>
              <a:rPr lang="en-US" sz="2100" b="1" dirty="0" smtClean="0">
                <a:solidFill>
                  <a:srgbClr val="002060"/>
                </a:solidFill>
                <a:latin typeface="Verdana"/>
                <a:cs typeface="Verdana"/>
              </a:rPr>
              <a:t>procedural fluency </a:t>
            </a:r>
            <a:r>
              <a:rPr lang="en-US" sz="2100" dirty="0" smtClean="0">
                <a:solidFill>
                  <a:srgbClr val="002060"/>
                </a:solidFill>
                <a:latin typeface="Verdana"/>
                <a:cs typeface="Verdana"/>
              </a:rPr>
              <a:t>from conceptual understanding.</a:t>
            </a:r>
          </a:p>
          <a:p>
            <a:pPr marL="693738" lvl="0" indent="-579438">
              <a:spcAft>
                <a:spcPts val="600"/>
              </a:spcAft>
              <a:buFont typeface="+mj-lt"/>
              <a:buAutoNum type="arabicPeriod"/>
            </a:pPr>
            <a:r>
              <a:rPr lang="en-US" sz="2100" dirty="0" smtClean="0">
                <a:solidFill>
                  <a:srgbClr val="002060"/>
                </a:solidFill>
                <a:latin typeface="Verdana"/>
                <a:cs typeface="Verdana"/>
              </a:rPr>
              <a:t>Support </a:t>
            </a:r>
            <a:r>
              <a:rPr lang="en-US" sz="2100" b="1" dirty="0" smtClean="0">
                <a:solidFill>
                  <a:srgbClr val="002060"/>
                </a:solidFill>
                <a:latin typeface="Verdana"/>
                <a:cs typeface="Verdana"/>
              </a:rPr>
              <a:t>productive struggle</a:t>
            </a:r>
            <a:r>
              <a:rPr lang="en-US" sz="2100" dirty="0" smtClean="0">
                <a:solidFill>
                  <a:srgbClr val="002060"/>
                </a:solidFill>
                <a:latin typeface="Verdana"/>
                <a:cs typeface="Verdana"/>
              </a:rPr>
              <a:t> in learning mathematics. </a:t>
            </a:r>
          </a:p>
          <a:p>
            <a:pPr marL="693738" lvl="0" indent="-579438">
              <a:spcAft>
                <a:spcPts val="600"/>
              </a:spcAft>
              <a:buFont typeface="+mj-lt"/>
              <a:buAutoNum type="arabicPeriod"/>
            </a:pPr>
            <a:r>
              <a:rPr lang="en-US" sz="2100" b="1" dirty="0" smtClean="0">
                <a:solidFill>
                  <a:srgbClr val="002060"/>
                </a:solidFill>
                <a:latin typeface="Verdana"/>
                <a:cs typeface="Verdana"/>
              </a:rPr>
              <a:t>Elicit and use evidence </a:t>
            </a:r>
            <a:r>
              <a:rPr lang="en-US" sz="2100" dirty="0" smtClean="0">
                <a:solidFill>
                  <a:srgbClr val="002060"/>
                </a:solidFill>
                <a:latin typeface="Verdana"/>
                <a:cs typeface="Verdana"/>
              </a:rPr>
              <a:t>of student thinking.</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35340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3600" b="1" dirty="0" smtClean="0">
                <a:solidFill>
                  <a:srgbClr val="002060"/>
                </a:solidFill>
                <a:latin typeface="Verdana"/>
                <a:cs typeface="Verdana"/>
              </a:rPr>
              <a:t>Guiding Principles </a:t>
            </a:r>
          </a:p>
          <a:p>
            <a:pPr lvl="0" algn="ctr">
              <a:spcBef>
                <a:spcPct val="0"/>
              </a:spcBef>
              <a:defRPr/>
            </a:pPr>
            <a:r>
              <a:rPr lang="en-US" sz="3600" b="1" dirty="0" smtClean="0">
                <a:solidFill>
                  <a:srgbClr val="002060"/>
                </a:solidFill>
                <a:latin typeface="Verdana"/>
                <a:cs typeface="Verdana"/>
              </a:rPr>
              <a:t>for School Mathematics</a:t>
            </a:r>
            <a:endParaRPr lang="en-US" sz="3600" b="1" dirty="0" smtClean="0">
              <a:solidFill>
                <a:srgbClr val="002060"/>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600" b="1" dirty="0" smtClean="0">
                <a:solidFill>
                  <a:srgbClr val="002060"/>
                </a:solidFill>
                <a:latin typeface="Verdana"/>
                <a:cs typeface="Verdana"/>
              </a:rPr>
              <a:t>Teaching and Learning</a:t>
            </a:r>
          </a:p>
          <a:p>
            <a:pPr marL="457200" indent="-457200">
              <a:lnSpc>
                <a:spcPct val="150000"/>
              </a:lnSpc>
              <a:buAutoNum type="arabicPeriod"/>
            </a:pPr>
            <a:r>
              <a:rPr lang="en-US" sz="2600" b="1" dirty="0" smtClean="0">
                <a:solidFill>
                  <a:srgbClr val="002060"/>
                </a:solidFill>
                <a:latin typeface="Verdana"/>
                <a:cs typeface="Verdana"/>
              </a:rPr>
              <a:t>Access and Equity</a:t>
            </a:r>
          </a:p>
          <a:p>
            <a:pPr marL="457200" indent="-457200">
              <a:lnSpc>
                <a:spcPct val="150000"/>
              </a:lnSpc>
              <a:buAutoNum type="arabicPeriod"/>
            </a:pPr>
            <a:r>
              <a:rPr lang="en-US" sz="2600" b="1" dirty="0" smtClean="0">
                <a:solidFill>
                  <a:srgbClr val="002060"/>
                </a:solidFill>
                <a:latin typeface="Verdana"/>
                <a:cs typeface="Verdana"/>
              </a:rPr>
              <a:t>Curriculum</a:t>
            </a:r>
          </a:p>
          <a:p>
            <a:pPr marL="457200" indent="-457200">
              <a:lnSpc>
                <a:spcPct val="150000"/>
              </a:lnSpc>
              <a:buAutoNum type="arabicPeriod"/>
            </a:pPr>
            <a:r>
              <a:rPr lang="en-US" sz="2600" b="1" dirty="0" smtClean="0">
                <a:solidFill>
                  <a:srgbClr val="002060"/>
                </a:solidFill>
                <a:latin typeface="Verdana"/>
                <a:cs typeface="Verdana"/>
              </a:rPr>
              <a:t>Tools and Technology</a:t>
            </a:r>
          </a:p>
          <a:p>
            <a:pPr marL="457200" indent="-457200">
              <a:lnSpc>
                <a:spcPct val="150000"/>
              </a:lnSpc>
              <a:buAutoNum type="arabicPeriod"/>
            </a:pPr>
            <a:r>
              <a:rPr lang="en-US" sz="2600" b="1" dirty="0" smtClean="0">
                <a:solidFill>
                  <a:srgbClr val="002060"/>
                </a:solidFill>
                <a:latin typeface="Verdana"/>
                <a:cs typeface="Verdana"/>
              </a:rPr>
              <a:t>Assessment</a:t>
            </a:r>
          </a:p>
          <a:p>
            <a:pPr marL="457200" indent="-457200">
              <a:lnSpc>
                <a:spcPct val="150000"/>
              </a:lnSpc>
              <a:buAutoNum type="arabicPeriod"/>
            </a:pPr>
            <a:r>
              <a:rPr lang="en-US" sz="2600" b="1" dirty="0" smtClean="0">
                <a:solidFill>
                  <a:srgbClr val="002060"/>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2800767"/>
          </a:xfrm>
          <a:prstGeom prst="rect">
            <a:avLst/>
          </a:prstGeom>
          <a:noFill/>
        </p:spPr>
        <p:txBody>
          <a:bodyPr wrap="square" rtlCol="0">
            <a:spAutoFit/>
          </a:bodyPr>
          <a:lstStyle/>
          <a:p>
            <a:r>
              <a:rPr lang="en-US" sz="2800" dirty="0" smtClean="0">
                <a:solidFill>
                  <a:srgbClr val="003366"/>
                </a:solidFill>
                <a:latin typeface="Verdana"/>
                <a:cs typeface="Verdana"/>
              </a:rPr>
              <a:t>Essential Elements</a:t>
            </a:r>
          </a:p>
          <a:p>
            <a:r>
              <a:rPr lang="en-US" sz="2800" dirty="0" smtClean="0">
                <a:solidFill>
                  <a:srgbClr val="003366"/>
                </a:solidFill>
                <a:latin typeface="Verdana"/>
                <a:cs typeface="Verdana"/>
              </a:rPr>
              <a:t>of Effective Math</a:t>
            </a:r>
          </a:p>
          <a:p>
            <a:r>
              <a:rPr lang="en-US" sz="2800" dirty="0" smtClean="0">
                <a:solidFill>
                  <a:srgbClr val="003366"/>
                </a:solidFill>
                <a:latin typeface="Verdana"/>
                <a:cs typeface="Verdana"/>
              </a:rPr>
              <a:t>Programs</a:t>
            </a:r>
          </a:p>
          <a:p>
            <a:endParaRPr lang="en-US" dirty="0" smtClean="0">
              <a:solidFill>
                <a:srgbClr val="003366"/>
              </a:solidFill>
              <a:latin typeface="Verdana"/>
              <a:cs typeface="Verdana"/>
            </a:endParaRPr>
          </a:p>
          <a:p>
            <a:endParaRPr lang="en-US" dirty="0">
              <a:solidFill>
                <a:srgbClr val="003366"/>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88262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003366"/>
                </a:solidFill>
                <a:latin typeface="Verdana"/>
                <a:cs typeface="Verdana"/>
              </a:rPr>
              <a:t>The Title is Principles to </a:t>
            </a:r>
            <a:r>
              <a:rPr lang="en-US" sz="2800" b="1" i="1" dirty="0" smtClean="0">
                <a:solidFill>
                  <a:srgbClr val="003366"/>
                </a:solidFill>
                <a:latin typeface="Verdana"/>
                <a:cs typeface="Verdana"/>
              </a:rPr>
              <a:t>Actions</a:t>
            </a:r>
            <a:endParaRPr lang="en-US" sz="2800" b="1" i="1" dirty="0">
              <a:solidFill>
                <a:srgbClr val="003366"/>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61665"/>
          </a:xfrm>
          <a:prstGeom prst="rect">
            <a:avLst/>
          </a:prstGeom>
        </p:spPr>
        <p:txBody>
          <a:bodyPr wrap="square">
            <a:spAutoFit/>
          </a:bodyPr>
          <a:lstStyle/>
          <a:p>
            <a:pPr>
              <a:spcBef>
                <a:spcPct val="50000"/>
              </a:spcBef>
            </a:pPr>
            <a:endParaRPr lang="en-US" sz="2400" dirty="0">
              <a:solidFill>
                <a:srgbClr val="1F497D"/>
              </a:solidFill>
              <a:latin typeface="Verdana"/>
              <a:cs typeface="Verdana"/>
            </a:endParaRPr>
          </a:p>
        </p:txBody>
      </p:sp>
      <p:sp>
        <p:nvSpPr>
          <p:cNvPr id="7" name="Content Placeholder 6"/>
          <p:cNvSpPr>
            <a:spLocks noGrp="1"/>
          </p:cNvSpPr>
          <p:nvPr>
            <p:ph idx="1"/>
          </p:nvPr>
        </p:nvSpPr>
        <p:spPr>
          <a:xfrm>
            <a:off x="1285875" y="1325743"/>
            <a:ext cx="7362825" cy="5007587"/>
          </a:xfrm>
        </p:spPr>
        <p:txBody>
          <a:bodyPr>
            <a:normAutofit/>
          </a:bodyPr>
          <a:lstStyle/>
          <a:p>
            <a:pPr marL="0" indent="0">
              <a:buNone/>
            </a:pPr>
            <a:r>
              <a:rPr lang="en-US" b="1" i="1" dirty="0" smtClean="0">
                <a:solidFill>
                  <a:srgbClr val="003366"/>
                </a:solidFill>
              </a:rPr>
              <a:t>The Teaching and Learning Principle</a:t>
            </a:r>
          </a:p>
          <a:p>
            <a:pPr marL="0" indent="0">
              <a:buNone/>
            </a:pPr>
            <a:r>
              <a:rPr lang="en-US" b="1" dirty="0" smtClean="0">
                <a:solidFill>
                  <a:srgbClr val="003366"/>
                </a:solidFill>
              </a:rPr>
              <a:t>Teacher Actions:</a:t>
            </a:r>
          </a:p>
          <a:p>
            <a:r>
              <a:rPr lang="en-US" dirty="0" smtClean="0">
                <a:solidFill>
                  <a:srgbClr val="003366"/>
                </a:solidFill>
              </a:rPr>
              <a:t>Consistently </a:t>
            </a:r>
            <a:r>
              <a:rPr lang="en-US" dirty="0">
                <a:solidFill>
                  <a:srgbClr val="003366"/>
                </a:solidFill>
              </a:rPr>
              <a:t>implement the eight Mathematics Teaching Practices.</a:t>
            </a:r>
          </a:p>
          <a:p>
            <a:r>
              <a:rPr lang="en-US" dirty="0" smtClean="0">
                <a:solidFill>
                  <a:srgbClr val="003366"/>
                </a:solidFill>
              </a:rPr>
              <a:t>Elicit</a:t>
            </a:r>
            <a:r>
              <a:rPr lang="en-US" dirty="0">
                <a:solidFill>
                  <a:srgbClr val="003366"/>
                </a:solidFill>
              </a:rPr>
              <a:t>, value, and celebrate varied approaches and solution paths that students take to solve mathematics problems, explain their thinking, and critique the arguments of others.</a:t>
            </a:r>
          </a:p>
          <a:p>
            <a:pPr marL="0" indent="0">
              <a:buNone/>
            </a:pPr>
            <a:endParaRPr lang="en-US" b="1" dirty="0" smtClean="0">
              <a:solidFill>
                <a:srgbClr val="003366"/>
              </a:solidFill>
            </a:endParaRPr>
          </a:p>
        </p:txBody>
      </p:sp>
    </p:spTree>
    <p:extLst>
      <p:ext uri="{BB962C8B-B14F-4D97-AF65-F5344CB8AC3E}">
        <p14:creationId xmlns:p14="http://schemas.microsoft.com/office/powerpoint/2010/main" val="8176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003366"/>
                </a:solidFill>
                <a:latin typeface="Verdana"/>
                <a:cs typeface="Verdana"/>
              </a:rPr>
              <a:t>The Title is Principles to </a:t>
            </a:r>
            <a:r>
              <a:rPr lang="en-US" sz="2800" b="1" i="1" dirty="0" smtClean="0">
                <a:solidFill>
                  <a:srgbClr val="003366"/>
                </a:solidFill>
                <a:latin typeface="Verdana"/>
                <a:cs typeface="Verdana"/>
              </a:rPr>
              <a:t>Actions</a:t>
            </a:r>
            <a:endParaRPr lang="en-US" sz="2800" b="1" i="1" dirty="0">
              <a:solidFill>
                <a:srgbClr val="003366"/>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61665"/>
          </a:xfrm>
          <a:prstGeom prst="rect">
            <a:avLst/>
          </a:prstGeom>
        </p:spPr>
        <p:txBody>
          <a:bodyPr wrap="square">
            <a:spAutoFit/>
          </a:bodyPr>
          <a:lstStyle/>
          <a:p>
            <a:pPr>
              <a:spcBef>
                <a:spcPct val="50000"/>
              </a:spcBef>
            </a:pPr>
            <a:endParaRPr lang="en-US" sz="2400" dirty="0">
              <a:solidFill>
                <a:srgbClr val="1F497D"/>
              </a:solidFill>
              <a:latin typeface="Verdana"/>
              <a:cs typeface="Verdana"/>
            </a:endParaRPr>
          </a:p>
        </p:txBody>
      </p:sp>
      <p:sp>
        <p:nvSpPr>
          <p:cNvPr id="7" name="Content Placeholder 6"/>
          <p:cNvSpPr>
            <a:spLocks noGrp="1"/>
          </p:cNvSpPr>
          <p:nvPr>
            <p:ph idx="1"/>
          </p:nvPr>
        </p:nvSpPr>
        <p:spPr>
          <a:xfrm>
            <a:off x="1247775" y="1268410"/>
            <a:ext cx="7362825" cy="5007587"/>
          </a:xfrm>
        </p:spPr>
        <p:txBody>
          <a:bodyPr>
            <a:normAutofit fontScale="85000" lnSpcReduction="10000"/>
          </a:bodyPr>
          <a:lstStyle/>
          <a:p>
            <a:pPr marL="0" indent="0">
              <a:buNone/>
            </a:pPr>
            <a:r>
              <a:rPr lang="en-US" sz="3300" b="1" i="1" dirty="0" smtClean="0">
                <a:solidFill>
                  <a:srgbClr val="003366"/>
                </a:solidFill>
              </a:rPr>
              <a:t>The Teaching and Learning Principle</a:t>
            </a:r>
          </a:p>
          <a:p>
            <a:pPr marL="0" indent="0">
              <a:buNone/>
            </a:pPr>
            <a:r>
              <a:rPr lang="en-US" sz="3300" b="1" dirty="0" smtClean="0">
                <a:solidFill>
                  <a:srgbClr val="003366"/>
                </a:solidFill>
              </a:rPr>
              <a:t>Teacher Actions:</a:t>
            </a:r>
          </a:p>
          <a:p>
            <a:r>
              <a:rPr lang="en-US" dirty="0" smtClean="0">
                <a:solidFill>
                  <a:srgbClr val="003366"/>
                </a:solidFill>
              </a:rPr>
              <a:t>Give </a:t>
            </a:r>
            <a:r>
              <a:rPr lang="en-US" dirty="0">
                <a:solidFill>
                  <a:srgbClr val="003366"/>
                </a:solidFill>
              </a:rPr>
              <a:t>priority to the mathematical practices, including problem solving, reasoning, and constructing viable arguments in every aspect of classroom practice—including teaching, assessment, curriculum decisions, and the use of tools and technology.</a:t>
            </a:r>
          </a:p>
          <a:p>
            <a:r>
              <a:rPr lang="en-US" dirty="0" smtClean="0">
                <a:solidFill>
                  <a:srgbClr val="003366"/>
                </a:solidFill>
              </a:rPr>
              <a:t>Plan </a:t>
            </a:r>
            <a:r>
              <a:rPr lang="en-US" dirty="0">
                <a:solidFill>
                  <a:srgbClr val="003366"/>
                </a:solidFill>
              </a:rPr>
              <a:t>and implement units and lessons that promote positive dispositions toward the study of mathematics, including curiosity, self-confidence, flexibility, and perseverance</a:t>
            </a:r>
            <a:r>
              <a:rPr lang="en-US" dirty="0" smtClean="0">
                <a:solidFill>
                  <a:srgbClr val="003366"/>
                </a:solidFill>
              </a:rPr>
              <a:t>.</a:t>
            </a:r>
            <a:endParaRPr lang="en-US" dirty="0">
              <a:solidFill>
                <a:srgbClr val="003366"/>
              </a:solidFill>
            </a:endParaRPr>
          </a:p>
          <a:p>
            <a:pPr marL="0" indent="0">
              <a:buNone/>
            </a:pPr>
            <a:endParaRPr lang="en-US" b="1" dirty="0" smtClean="0">
              <a:solidFill>
                <a:srgbClr val="003366"/>
              </a:solidFill>
            </a:endParaRPr>
          </a:p>
        </p:txBody>
      </p:sp>
    </p:spTree>
    <p:extLst>
      <p:ext uri="{BB962C8B-B14F-4D97-AF65-F5344CB8AC3E}">
        <p14:creationId xmlns:p14="http://schemas.microsoft.com/office/powerpoint/2010/main" val="36339097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003366"/>
                </a:solidFill>
                <a:latin typeface="Verdana"/>
                <a:cs typeface="Verdana"/>
              </a:rPr>
              <a:t>The Title is Principles to </a:t>
            </a:r>
            <a:r>
              <a:rPr lang="en-US" sz="2800" b="1" i="1" dirty="0" smtClean="0">
                <a:solidFill>
                  <a:srgbClr val="003366"/>
                </a:solidFill>
                <a:latin typeface="Verdana"/>
                <a:cs typeface="Verdana"/>
              </a:rPr>
              <a:t>Actions</a:t>
            </a:r>
            <a:endParaRPr lang="en-US" sz="2800" b="1" i="1" dirty="0">
              <a:solidFill>
                <a:srgbClr val="003366"/>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61665"/>
          </a:xfrm>
          <a:prstGeom prst="rect">
            <a:avLst/>
          </a:prstGeom>
        </p:spPr>
        <p:txBody>
          <a:bodyPr wrap="square">
            <a:spAutoFit/>
          </a:bodyPr>
          <a:lstStyle/>
          <a:p>
            <a:pPr>
              <a:spcBef>
                <a:spcPct val="50000"/>
              </a:spcBef>
            </a:pPr>
            <a:endParaRPr lang="en-US" sz="2400" dirty="0">
              <a:solidFill>
                <a:srgbClr val="1F497D"/>
              </a:solidFill>
              <a:latin typeface="Verdana"/>
              <a:cs typeface="Verdana"/>
            </a:endParaRPr>
          </a:p>
        </p:txBody>
      </p:sp>
      <p:sp>
        <p:nvSpPr>
          <p:cNvPr id="7" name="Content Placeholder 6"/>
          <p:cNvSpPr>
            <a:spLocks noGrp="1"/>
          </p:cNvSpPr>
          <p:nvPr>
            <p:ph idx="1"/>
          </p:nvPr>
        </p:nvSpPr>
        <p:spPr>
          <a:xfrm>
            <a:off x="1247775" y="1268410"/>
            <a:ext cx="7591425" cy="5741990"/>
          </a:xfrm>
        </p:spPr>
        <p:txBody>
          <a:bodyPr>
            <a:normAutofit fontScale="47500" lnSpcReduction="20000"/>
          </a:bodyPr>
          <a:lstStyle/>
          <a:p>
            <a:pPr marL="0" indent="0">
              <a:spcBef>
                <a:spcPts val="1200"/>
              </a:spcBef>
              <a:buNone/>
            </a:pPr>
            <a:r>
              <a:rPr lang="en-US" sz="5100" b="1" dirty="0"/>
              <a:t>Principals, </a:t>
            </a:r>
            <a:r>
              <a:rPr lang="en-US" sz="5100" b="1" dirty="0" smtClean="0"/>
              <a:t>Coaches</a:t>
            </a:r>
            <a:r>
              <a:rPr lang="en-US" sz="5100" b="1" dirty="0"/>
              <a:t>, </a:t>
            </a:r>
            <a:r>
              <a:rPr lang="en-US" sz="5100" b="1" dirty="0" smtClean="0"/>
              <a:t>Specialists</a:t>
            </a:r>
            <a:r>
              <a:rPr lang="en-US" sz="5100" b="1" dirty="0"/>
              <a:t>, </a:t>
            </a:r>
            <a:r>
              <a:rPr lang="en-US" sz="5100" b="1" dirty="0" smtClean="0"/>
              <a:t>and Other </a:t>
            </a:r>
            <a:r>
              <a:rPr lang="en-US" sz="5100" b="1" dirty="0"/>
              <a:t>S</a:t>
            </a:r>
            <a:r>
              <a:rPr lang="en-US" sz="5100" b="1" dirty="0" smtClean="0"/>
              <a:t>chool </a:t>
            </a:r>
            <a:r>
              <a:rPr lang="en-US" sz="5100" b="1" dirty="0"/>
              <a:t>L</a:t>
            </a:r>
            <a:r>
              <a:rPr lang="en-US" sz="5100" b="1" dirty="0" smtClean="0"/>
              <a:t>eaders </a:t>
            </a:r>
            <a:endParaRPr lang="en-US" sz="5100" dirty="0"/>
          </a:p>
          <a:p>
            <a:pPr>
              <a:spcBef>
                <a:spcPts val="1200"/>
              </a:spcBef>
            </a:pPr>
            <a:r>
              <a:rPr lang="en-US" sz="5100" dirty="0"/>
              <a:t>M</a:t>
            </a:r>
            <a:r>
              <a:rPr lang="en-US" sz="5100" dirty="0" smtClean="0"/>
              <a:t>ake </a:t>
            </a:r>
            <a:r>
              <a:rPr lang="en-US" sz="5100" dirty="0"/>
              <a:t>the eight Mathematics Teaching Practices a schoolwide focus that is expected for all teachers to</a:t>
            </a:r>
          </a:p>
          <a:p>
            <a:pPr>
              <a:spcBef>
                <a:spcPts val="1200"/>
              </a:spcBef>
            </a:pPr>
            <a:r>
              <a:rPr lang="en-US" sz="5100" dirty="0"/>
              <a:t>S</a:t>
            </a:r>
            <a:r>
              <a:rPr lang="en-US" sz="5100" dirty="0" smtClean="0"/>
              <a:t>trengthen </a:t>
            </a:r>
            <a:r>
              <a:rPr lang="en-US" sz="5100" dirty="0"/>
              <a:t>learning and teaching for all students, and provide professional development, training, and coaching to make the implementation of these practices a priority;</a:t>
            </a:r>
          </a:p>
          <a:p>
            <a:pPr>
              <a:spcBef>
                <a:spcPts val="1200"/>
              </a:spcBef>
            </a:pPr>
            <a:r>
              <a:rPr lang="en-US" sz="5100" dirty="0"/>
              <a:t>M</a:t>
            </a:r>
            <a:r>
              <a:rPr lang="en-US" sz="5100" dirty="0" smtClean="0"/>
              <a:t>aintain </a:t>
            </a:r>
            <a:r>
              <a:rPr lang="en-US" sz="5100" dirty="0"/>
              <a:t>a schoolwide culture with high expectations and a growth mindset; allocate time for teachers to collaborate in professional learning communities; </a:t>
            </a:r>
          </a:p>
          <a:p>
            <a:pPr>
              <a:spcBef>
                <a:spcPts val="1200"/>
              </a:spcBef>
            </a:pPr>
            <a:r>
              <a:rPr lang="en-US" sz="5100" dirty="0"/>
              <a:t>S</a:t>
            </a:r>
            <a:r>
              <a:rPr lang="en-US" sz="5100" dirty="0" smtClean="0"/>
              <a:t>upport </a:t>
            </a:r>
            <a:r>
              <a:rPr lang="en-US" sz="5100" dirty="0"/>
              <a:t>improvement with multifaceted assessments used to monitor progress and inform changes to instruction; </a:t>
            </a:r>
          </a:p>
          <a:p>
            <a:pPr>
              <a:spcBef>
                <a:spcPts val="1200"/>
              </a:spcBef>
            </a:pPr>
            <a:r>
              <a:rPr lang="en-US" sz="5100" dirty="0"/>
              <a:t>M</a:t>
            </a:r>
            <a:r>
              <a:rPr lang="en-US" sz="5100" dirty="0" smtClean="0"/>
              <a:t>ake </a:t>
            </a:r>
            <a:r>
              <a:rPr lang="en-US" sz="5100" dirty="0"/>
              <a:t>the mathematical success of every student a nonnegotiable priority.</a:t>
            </a:r>
          </a:p>
          <a:p>
            <a:pPr marL="0" indent="0">
              <a:buNone/>
            </a:pPr>
            <a:endParaRPr lang="en-US" b="1" dirty="0" smtClean="0">
              <a:solidFill>
                <a:srgbClr val="003366"/>
              </a:solidFill>
            </a:endParaRPr>
          </a:p>
        </p:txBody>
      </p:sp>
    </p:spTree>
    <p:extLst>
      <p:ext uri="{BB962C8B-B14F-4D97-AF65-F5344CB8AC3E}">
        <p14:creationId xmlns:p14="http://schemas.microsoft.com/office/powerpoint/2010/main" val="1318334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9122" y="182743"/>
            <a:ext cx="8255001" cy="1143000"/>
          </a:xfrm>
          <a:prstGeom prst="rect">
            <a:avLst/>
          </a:prstGeom>
        </p:spPr>
        <p:txBody>
          <a:bodyPr vert="horz" lIns="91440" tIns="45720" rIns="91440" bIns="45720" rtlCol="0" anchor="ctr">
            <a:noAutofit/>
          </a:bodyPr>
          <a:lstStyle/>
          <a:p>
            <a:pPr algn="ctr"/>
            <a:r>
              <a:rPr lang="en-US" sz="2800" b="1" dirty="0" smtClean="0">
                <a:solidFill>
                  <a:srgbClr val="002060"/>
                </a:solidFill>
                <a:latin typeface="Verdana"/>
                <a:cs typeface="Verdana"/>
              </a:rPr>
              <a:t>The Title Is Principles to </a:t>
            </a:r>
            <a:r>
              <a:rPr lang="en-US" sz="2800" b="1" i="1" dirty="0" smtClean="0">
                <a:solidFill>
                  <a:srgbClr val="002060"/>
                </a:solidFill>
                <a:latin typeface="Verdana"/>
                <a:cs typeface="Verdana"/>
              </a:rPr>
              <a:t>Actions</a:t>
            </a:r>
            <a:endParaRPr lang="en-US" sz="2800" b="1" i="1" dirty="0">
              <a:solidFill>
                <a:srgbClr val="002060"/>
              </a:solidFill>
              <a:latin typeface="Verdana"/>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spcBef>
                <a:spcPts val="600"/>
              </a:spcBef>
              <a:spcAft>
                <a:spcPts val="600"/>
              </a:spcAft>
              <a:buAutoNum type="arabicPeriod"/>
            </a:pPr>
            <a:endParaRPr lang="en-US" sz="20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Rectangle 7"/>
          <p:cNvSpPr/>
          <p:nvPr/>
        </p:nvSpPr>
        <p:spPr>
          <a:xfrm>
            <a:off x="1323976" y="1581150"/>
            <a:ext cx="7286624" cy="461665"/>
          </a:xfrm>
          <a:prstGeom prst="rect">
            <a:avLst/>
          </a:prstGeom>
        </p:spPr>
        <p:txBody>
          <a:bodyPr wrap="square">
            <a:spAutoFit/>
          </a:bodyPr>
          <a:lstStyle/>
          <a:p>
            <a:pPr>
              <a:spcBef>
                <a:spcPct val="50000"/>
              </a:spcBef>
            </a:pPr>
            <a:endParaRPr lang="en-US" sz="2400" dirty="0">
              <a:solidFill>
                <a:srgbClr val="1F497D"/>
              </a:solidFill>
              <a:latin typeface="Verdana"/>
              <a:cs typeface="Verdana"/>
            </a:endParaRPr>
          </a:p>
        </p:txBody>
      </p:sp>
      <p:sp>
        <p:nvSpPr>
          <p:cNvPr id="7" name="Content Placeholder 6"/>
          <p:cNvSpPr>
            <a:spLocks noGrp="1"/>
          </p:cNvSpPr>
          <p:nvPr>
            <p:ph idx="1"/>
          </p:nvPr>
        </p:nvSpPr>
        <p:spPr>
          <a:xfrm>
            <a:off x="1323974" y="1417638"/>
            <a:ext cx="7362825" cy="4525963"/>
          </a:xfrm>
        </p:spPr>
        <p:txBody>
          <a:bodyPr>
            <a:normAutofit/>
          </a:bodyPr>
          <a:lstStyle/>
          <a:p>
            <a:pPr marL="0" indent="0" algn="ctr">
              <a:buNone/>
            </a:pPr>
            <a:endParaRPr lang="en-US" sz="4800" dirty="0" smtClean="0"/>
          </a:p>
          <a:p>
            <a:pPr marL="0" indent="0" algn="ctr">
              <a:buNone/>
            </a:pPr>
            <a:r>
              <a:rPr lang="en-US" sz="8800" dirty="0" smtClean="0">
                <a:solidFill>
                  <a:srgbClr val="002060"/>
                </a:solidFill>
              </a:rPr>
              <a:t>Your Actions?</a:t>
            </a:r>
            <a:endParaRPr lang="en-US" sz="8800" dirty="0">
              <a:solidFill>
                <a:srgbClr val="002060"/>
              </a:solidFill>
            </a:endParaRPr>
          </a:p>
        </p:txBody>
      </p:sp>
    </p:spTree>
    <p:extLst>
      <p:ext uri="{BB962C8B-B14F-4D97-AF65-F5344CB8AC3E}">
        <p14:creationId xmlns:p14="http://schemas.microsoft.com/office/powerpoint/2010/main" val="11825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6972" y="274638"/>
            <a:ext cx="7848539" cy="1143000"/>
          </a:xfrm>
        </p:spPr>
        <p:txBody>
          <a:bodyPr>
            <a:noAutofit/>
          </a:bodyPr>
          <a:lstStyle/>
          <a:p>
            <a:r>
              <a:rPr lang="en-US" sz="4000" b="1" dirty="0" smtClean="0">
                <a:solidFill>
                  <a:srgbClr val="002060"/>
                </a:solidFill>
                <a:hlinkClick r:id="rId3"/>
              </a:rPr>
              <a:t>http://www.nctm.org/PtA/</a:t>
            </a:r>
            <a:endParaRPr lang="en-US" sz="4000" b="1" dirty="0">
              <a:solidFill>
                <a:srgbClr val="002060"/>
              </a:solidFill>
            </a:endParaRPr>
          </a:p>
        </p:txBody>
      </p:sp>
      <p:sp>
        <p:nvSpPr>
          <p:cNvPr id="2" name="Content Placeholder 1"/>
          <p:cNvSpPr>
            <a:spLocks noGrp="1"/>
          </p:cNvSpPr>
          <p:nvPr>
            <p:ph idx="1"/>
          </p:nvPr>
        </p:nvSpPr>
        <p:spPr/>
        <p:txBody>
          <a:bodyPr/>
          <a:lstStyle/>
          <a:p>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199" y="1447800"/>
            <a:ext cx="635511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432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i="1" dirty="0" smtClean="0">
                <a:solidFill>
                  <a:srgbClr val="002060"/>
                </a:solidFill>
              </a:rPr>
              <a:t>Principles to Actions </a:t>
            </a:r>
            <a:r>
              <a:rPr lang="en-US" sz="4000" b="1" dirty="0" smtClean="0">
                <a:solidFill>
                  <a:srgbClr val="002060"/>
                </a:solidFill>
              </a:rPr>
              <a:t>Resources</a:t>
            </a:r>
            <a:endParaRPr lang="en-US" sz="4000" b="1" dirty="0">
              <a:solidFill>
                <a:srgbClr val="002060"/>
              </a:solidFill>
            </a:endParaRPr>
          </a:p>
        </p:txBody>
      </p:sp>
      <p:sp>
        <p:nvSpPr>
          <p:cNvPr id="4" name="Content Placeholder 3"/>
          <p:cNvSpPr>
            <a:spLocks noGrp="1"/>
          </p:cNvSpPr>
          <p:nvPr>
            <p:ph idx="1"/>
          </p:nvPr>
        </p:nvSpPr>
        <p:spPr/>
        <p:txBody>
          <a:bodyPr>
            <a:noAutofit/>
          </a:bodyPr>
          <a:lstStyle/>
          <a:p>
            <a:pPr lvl="0"/>
            <a:r>
              <a:rPr lang="en-US" sz="2300" i="1" dirty="0">
                <a:solidFill>
                  <a:srgbClr val="002060"/>
                </a:solidFill>
              </a:rPr>
              <a:t>Principles to Actions </a:t>
            </a:r>
            <a:r>
              <a:rPr lang="en-US" sz="2300" dirty="0">
                <a:solidFill>
                  <a:srgbClr val="002060"/>
                </a:solidFill>
              </a:rPr>
              <a:t>Executive Summary </a:t>
            </a:r>
            <a:br>
              <a:rPr lang="en-US" sz="2300" dirty="0">
                <a:solidFill>
                  <a:srgbClr val="002060"/>
                </a:solidFill>
              </a:rPr>
            </a:br>
            <a:r>
              <a:rPr lang="en-US" sz="2300" dirty="0">
                <a:solidFill>
                  <a:srgbClr val="002060"/>
                </a:solidFill>
              </a:rPr>
              <a:t>(in English and Spanish)</a:t>
            </a:r>
          </a:p>
          <a:p>
            <a:pPr lvl="0"/>
            <a:r>
              <a:rPr lang="en-US" sz="2300" i="1" dirty="0">
                <a:solidFill>
                  <a:srgbClr val="002060"/>
                </a:solidFill>
              </a:rPr>
              <a:t>Principles to Actions </a:t>
            </a:r>
            <a:r>
              <a:rPr lang="en-US" sz="2300" dirty="0">
                <a:solidFill>
                  <a:srgbClr val="002060"/>
                </a:solidFill>
              </a:rPr>
              <a:t>overview presentation</a:t>
            </a:r>
          </a:p>
          <a:p>
            <a:pPr lvl="0"/>
            <a:r>
              <a:rPr lang="en-US" sz="2300" i="1" dirty="0">
                <a:solidFill>
                  <a:srgbClr val="002060"/>
                </a:solidFill>
              </a:rPr>
              <a:t>Principles to Actions </a:t>
            </a:r>
            <a:r>
              <a:rPr lang="en-US" sz="2300" dirty="0">
                <a:solidFill>
                  <a:srgbClr val="002060"/>
                </a:solidFill>
              </a:rPr>
              <a:t>professional development guide (Reflection Guide)</a:t>
            </a:r>
          </a:p>
          <a:p>
            <a:pPr lvl="0"/>
            <a:r>
              <a:rPr lang="en-US" sz="2300" dirty="0">
                <a:solidFill>
                  <a:srgbClr val="002060"/>
                </a:solidFill>
              </a:rPr>
              <a:t>Mathematics Teaching Practices presentations</a:t>
            </a:r>
          </a:p>
          <a:p>
            <a:pPr lvl="1"/>
            <a:r>
              <a:rPr lang="en-US" sz="2300" dirty="0">
                <a:solidFill>
                  <a:srgbClr val="002060"/>
                </a:solidFill>
              </a:rPr>
              <a:t>Elementary case, multiplication (Mr. Harris)</a:t>
            </a:r>
          </a:p>
          <a:p>
            <a:pPr lvl="1"/>
            <a:r>
              <a:rPr lang="en-US" sz="2300" dirty="0">
                <a:solidFill>
                  <a:srgbClr val="002060"/>
                </a:solidFill>
              </a:rPr>
              <a:t>Middle school case, proportional reasoning (Mr. Donnelly) (in English and Spanish)</a:t>
            </a:r>
          </a:p>
          <a:p>
            <a:pPr lvl="1"/>
            <a:r>
              <a:rPr lang="en-US" sz="2300" dirty="0">
                <a:solidFill>
                  <a:srgbClr val="002060"/>
                </a:solidFill>
              </a:rPr>
              <a:t>High school case, exponential functions (Ms. Culver)</a:t>
            </a:r>
          </a:p>
          <a:p>
            <a:pPr lvl="0"/>
            <a:r>
              <a:rPr lang="en-US" sz="2300" i="1" dirty="0">
                <a:solidFill>
                  <a:srgbClr val="002060"/>
                </a:solidFill>
              </a:rPr>
              <a:t>Principles to Actions </a:t>
            </a:r>
            <a:r>
              <a:rPr lang="en-US" sz="2300" dirty="0">
                <a:solidFill>
                  <a:srgbClr val="002060"/>
                </a:solidFill>
              </a:rPr>
              <a:t>Spanish </a:t>
            </a:r>
            <a:r>
              <a:rPr lang="en-US" sz="2300" dirty="0" smtClean="0">
                <a:solidFill>
                  <a:srgbClr val="002060"/>
                </a:solidFill>
              </a:rPr>
              <a:t>translation</a:t>
            </a:r>
            <a:endParaRPr lang="en-US" sz="2300" dirty="0">
              <a:solidFill>
                <a:srgbClr val="002060"/>
              </a:solidFill>
            </a:endParaRPr>
          </a:p>
        </p:txBody>
      </p:sp>
    </p:spTree>
    <p:extLst>
      <p:ext uri="{BB962C8B-B14F-4D97-AF65-F5344CB8AC3E}">
        <p14:creationId xmlns:p14="http://schemas.microsoft.com/office/powerpoint/2010/main" val="24310494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8" y="147255"/>
            <a:ext cx="7299435" cy="1143000"/>
          </a:xfrm>
        </p:spPr>
        <p:txBody>
          <a:bodyPr>
            <a:normAutofit fontScale="90000"/>
          </a:bodyPr>
          <a:lstStyle/>
          <a:p>
            <a:r>
              <a:rPr lang="en-US" sz="4000" dirty="0">
                <a:solidFill>
                  <a:srgbClr val="002060"/>
                </a:solidFill>
              </a:rPr>
              <a:t>http://www.nctm.org/PtAToolkit/</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364" y="1255021"/>
            <a:ext cx="7062952" cy="487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67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292772" y="152400"/>
            <a:ext cx="7293730" cy="1143000"/>
          </a:xfrm>
        </p:spPr>
        <p:txBody>
          <a:bodyPr>
            <a:noAutofit/>
          </a:bodyPr>
          <a:lstStyle/>
          <a:p>
            <a:r>
              <a:rPr lang="en-US" sz="4000" b="1" dirty="0" smtClean="0">
                <a:solidFill>
                  <a:srgbClr val="002060"/>
                </a:solidFill>
                <a:ea typeface="ＭＳ Ｐゴシック" pitchFamily="34" charset="-128"/>
              </a:rPr>
              <a:t>NCTM Innov8</a:t>
            </a:r>
            <a:r>
              <a:rPr lang="en-US" sz="4000" dirty="0"/>
              <a:t> </a:t>
            </a:r>
            <a:r>
              <a:rPr lang="en-US" sz="4000" dirty="0" smtClean="0"/>
              <a:t/>
            </a:r>
            <a:br>
              <a:rPr lang="en-US" sz="4000" dirty="0" smtClean="0"/>
            </a:br>
            <a:r>
              <a:rPr lang="en-US" sz="2800" dirty="0" smtClean="0">
                <a:solidFill>
                  <a:srgbClr val="002060"/>
                </a:solidFill>
              </a:rPr>
              <a:t>November </a:t>
            </a:r>
            <a:r>
              <a:rPr lang="en-US" sz="2800" dirty="0">
                <a:solidFill>
                  <a:srgbClr val="002060"/>
                </a:solidFill>
              </a:rPr>
              <a:t>16-18, </a:t>
            </a:r>
            <a:r>
              <a:rPr lang="en-US" sz="2800" dirty="0" smtClean="0">
                <a:solidFill>
                  <a:srgbClr val="002060"/>
                </a:solidFill>
              </a:rPr>
              <a:t>2016, St</a:t>
            </a:r>
            <a:r>
              <a:rPr lang="en-US" sz="2800" dirty="0">
                <a:solidFill>
                  <a:srgbClr val="002060"/>
                </a:solidFill>
              </a:rPr>
              <a:t>. </a:t>
            </a:r>
            <a:r>
              <a:rPr lang="en-US" sz="2800" dirty="0" smtClean="0">
                <a:solidFill>
                  <a:srgbClr val="002060"/>
                </a:solidFill>
              </a:rPr>
              <a:t>Louis</a:t>
            </a:r>
            <a:endParaRPr lang="en-US" sz="3600" b="1" dirty="0" smtClean="0">
              <a:solidFill>
                <a:srgbClr val="002060"/>
              </a:solidFill>
              <a:ea typeface="ＭＳ Ｐゴシック" pitchFamily="34" charset="-128"/>
            </a:endParaRPr>
          </a:p>
        </p:txBody>
      </p:sp>
      <p:sp>
        <p:nvSpPr>
          <p:cNvPr id="5" name="Content Placeholder 4"/>
          <p:cNvSpPr>
            <a:spLocks noGrp="1"/>
          </p:cNvSpPr>
          <p:nvPr>
            <p:ph sz="half" idx="2"/>
          </p:nvPr>
        </p:nvSpPr>
        <p:spPr>
          <a:xfrm>
            <a:off x="1118287" y="1606550"/>
            <a:ext cx="7797114" cy="5029028"/>
          </a:xfrm>
        </p:spPr>
        <p:txBody>
          <a:bodyPr>
            <a:normAutofit fontScale="25000" lnSpcReduction="20000"/>
          </a:bodyPr>
          <a:lstStyle/>
          <a:p>
            <a:pPr marL="0" indent="0" algn="ctr">
              <a:buNone/>
            </a:pPr>
            <a:r>
              <a:rPr lang="en-US" sz="11200" b="1" dirty="0">
                <a:solidFill>
                  <a:srgbClr val="002060"/>
                </a:solidFill>
              </a:rPr>
              <a:t>“Engaging the Struggling Learner”</a:t>
            </a:r>
            <a:r>
              <a:rPr lang="en-US" sz="8000" dirty="0">
                <a:solidFill>
                  <a:srgbClr val="002060"/>
                </a:solidFill>
              </a:rPr>
              <a:t/>
            </a:r>
            <a:br>
              <a:rPr lang="en-US" sz="8000" dirty="0">
                <a:solidFill>
                  <a:srgbClr val="002060"/>
                </a:solidFill>
              </a:rPr>
            </a:br>
            <a:endParaRPr lang="en-US" sz="8000" dirty="0">
              <a:solidFill>
                <a:srgbClr val="002060"/>
              </a:solidFill>
            </a:endParaRPr>
          </a:p>
          <a:p>
            <a:pPr marL="0" indent="0">
              <a:buNone/>
            </a:pPr>
            <a:r>
              <a:rPr lang="en-US" sz="8000" b="1" dirty="0">
                <a:solidFill>
                  <a:srgbClr val="002060"/>
                </a:solidFill>
              </a:rPr>
              <a:t>Community. Collaboration. Solutions.</a:t>
            </a:r>
            <a:endParaRPr lang="en-US" sz="8000" dirty="0">
              <a:solidFill>
                <a:srgbClr val="002060"/>
              </a:solidFill>
            </a:endParaRPr>
          </a:p>
          <a:p>
            <a:pPr marL="0" indent="0">
              <a:buNone/>
            </a:pPr>
            <a:r>
              <a:rPr lang="en-US" sz="8000" dirty="0">
                <a:solidFill>
                  <a:srgbClr val="002060"/>
                </a:solidFill>
              </a:rPr>
              <a:t>Bring your team and engage in a </a:t>
            </a:r>
            <a:r>
              <a:rPr lang="en-US" sz="8000" dirty="0" smtClean="0">
                <a:solidFill>
                  <a:srgbClr val="002060"/>
                </a:solidFill>
              </a:rPr>
              <a:t>hands-on</a:t>
            </a:r>
            <a:r>
              <a:rPr lang="en-US" sz="8000" dirty="0">
                <a:solidFill>
                  <a:srgbClr val="002060"/>
                </a:solidFill>
              </a:rPr>
              <a:t>, </a:t>
            </a:r>
            <a:r>
              <a:rPr lang="en-US" sz="8000" dirty="0" smtClean="0">
                <a:solidFill>
                  <a:srgbClr val="002060"/>
                </a:solidFill>
              </a:rPr>
              <a:t>interactive</a:t>
            </a:r>
            <a:r>
              <a:rPr lang="en-US" sz="8000" dirty="0">
                <a:solidFill>
                  <a:srgbClr val="002060"/>
                </a:solidFill>
              </a:rPr>
              <a:t>, and new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learning </a:t>
            </a:r>
            <a:r>
              <a:rPr lang="en-US" sz="8000" dirty="0">
                <a:solidFill>
                  <a:srgbClr val="002060"/>
                </a:solidFill>
              </a:rPr>
              <a:t>experience for </a:t>
            </a:r>
            <a:r>
              <a:rPr lang="en-US" sz="8000" dirty="0" smtClean="0">
                <a:solidFill>
                  <a:srgbClr val="002060"/>
                </a:solidFill>
              </a:rPr>
              <a:t>mathematics </a:t>
            </a:r>
            <a:r>
              <a:rPr lang="en-US" sz="8000" dirty="0">
                <a:solidFill>
                  <a:srgbClr val="002060"/>
                </a:solidFill>
              </a:rPr>
              <a:t>education. </a:t>
            </a:r>
            <a:br>
              <a:rPr lang="en-US" sz="8000" dirty="0">
                <a:solidFill>
                  <a:srgbClr val="002060"/>
                </a:solidFill>
              </a:rPr>
            </a:br>
            <a:endParaRPr lang="en-US" sz="8000" dirty="0">
              <a:solidFill>
                <a:srgbClr val="002060"/>
              </a:solidFill>
            </a:endParaRPr>
          </a:p>
          <a:p>
            <a:pPr marL="0" indent="0">
              <a:buNone/>
            </a:pPr>
            <a:r>
              <a:rPr lang="en-US" sz="8000" dirty="0">
                <a:solidFill>
                  <a:srgbClr val="002060"/>
                </a:solidFill>
              </a:rPr>
              <a:t>With a focus on “Engaging the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Struggling </a:t>
            </a:r>
            <a:r>
              <a:rPr lang="en-US" sz="8000" dirty="0">
                <a:solidFill>
                  <a:srgbClr val="002060"/>
                </a:solidFill>
              </a:rPr>
              <a:t>Learner,” </a:t>
            </a:r>
            <a:r>
              <a:rPr lang="en-US" sz="8000" dirty="0" smtClean="0">
                <a:solidFill>
                  <a:srgbClr val="002060"/>
                </a:solidFill>
              </a:rPr>
              <a:t>become </a:t>
            </a:r>
            <a:r>
              <a:rPr lang="en-US" sz="8000" dirty="0">
                <a:solidFill>
                  <a:srgbClr val="002060"/>
                </a:solidFill>
              </a:rPr>
              <a:t>part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of </a:t>
            </a:r>
            <a:r>
              <a:rPr lang="en-US" sz="8000" dirty="0">
                <a:solidFill>
                  <a:srgbClr val="002060"/>
                </a:solidFill>
              </a:rPr>
              <a:t>a team environment and navigate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your </a:t>
            </a:r>
            <a:r>
              <a:rPr lang="en-US" sz="8000" dirty="0">
                <a:solidFill>
                  <a:srgbClr val="002060"/>
                </a:solidFill>
              </a:rPr>
              <a:t>experience through three </a:t>
            </a:r>
            <a:r>
              <a:rPr lang="en-US" sz="8000" dirty="0" smtClean="0">
                <a:solidFill>
                  <a:srgbClr val="002060"/>
                </a:solidFill>
              </a:rPr>
              <a:t/>
            </a:r>
            <a:br>
              <a:rPr lang="en-US" sz="8000" dirty="0" smtClean="0">
                <a:solidFill>
                  <a:srgbClr val="002060"/>
                </a:solidFill>
              </a:rPr>
            </a:br>
            <a:r>
              <a:rPr lang="en-US" sz="8000" dirty="0" smtClean="0">
                <a:solidFill>
                  <a:srgbClr val="002060"/>
                </a:solidFill>
              </a:rPr>
              <a:t>different </a:t>
            </a:r>
            <a:r>
              <a:rPr lang="en-US" sz="8000" dirty="0">
                <a:solidFill>
                  <a:srgbClr val="002060"/>
                </a:solidFill>
              </a:rPr>
              <a:t>pathways:</a:t>
            </a:r>
          </a:p>
          <a:p>
            <a:r>
              <a:rPr lang="en-US" sz="8000" dirty="0">
                <a:solidFill>
                  <a:srgbClr val="002060"/>
                </a:solidFill>
              </a:rPr>
              <a:t>Response to Intervention (</a:t>
            </a:r>
            <a:r>
              <a:rPr lang="en-US" sz="8000" dirty="0" err="1">
                <a:solidFill>
                  <a:srgbClr val="002060"/>
                </a:solidFill>
              </a:rPr>
              <a:t>RtI</a:t>
            </a:r>
            <a:r>
              <a:rPr lang="en-US" sz="8000" dirty="0">
                <a:solidFill>
                  <a:srgbClr val="002060"/>
                </a:solidFill>
              </a:rPr>
              <a:t>)</a:t>
            </a:r>
          </a:p>
          <a:p>
            <a:r>
              <a:rPr lang="en-US" sz="8000" dirty="0">
                <a:solidFill>
                  <a:srgbClr val="002060"/>
                </a:solidFill>
              </a:rPr>
              <a:t>Supporting productive struggle</a:t>
            </a:r>
          </a:p>
          <a:p>
            <a:r>
              <a:rPr lang="en-US" sz="8000" dirty="0">
                <a:solidFill>
                  <a:srgbClr val="002060"/>
                </a:solidFill>
              </a:rPr>
              <a:t>Motivating the struggling learner</a:t>
            </a:r>
            <a:r>
              <a:rPr lang="en-US" sz="6200" dirty="0">
                <a:solidFill>
                  <a:srgbClr val="002060"/>
                </a:solidFill>
              </a:rPr>
              <a:t> </a:t>
            </a:r>
            <a:endParaRPr lang="en-US" sz="6200" dirty="0" smtClean="0">
              <a:solidFill>
                <a:srgbClr val="002060"/>
              </a:solidFill>
            </a:endParaRPr>
          </a:p>
          <a:p>
            <a:pPr marL="0" indent="0">
              <a:buNone/>
            </a:pPr>
            <a:endParaRPr lang="en-US" sz="8000" dirty="0">
              <a:solidFill>
                <a:srgbClr val="002060"/>
              </a:solidFill>
            </a:endParaRPr>
          </a:p>
          <a:p>
            <a:pPr marL="0" indent="0" algn="ctr">
              <a:buNone/>
            </a:pPr>
            <a:r>
              <a:rPr lang="en-US" sz="9600" b="1" dirty="0"/>
              <a:t>Proposal submission: February 1 – March 1</a:t>
            </a:r>
            <a:r>
              <a:rPr lang="en-US" sz="19200" dirty="0"/>
              <a:t/>
            </a:r>
            <a:br>
              <a:rPr lang="en-US" sz="19200" dirty="0"/>
            </a:br>
            <a:endParaRPr lang="en-US" sz="9600" dirty="0"/>
          </a:p>
          <a:p>
            <a:endParaRPr lang="en-US" sz="3600" dirty="0" smtClean="0">
              <a:solidFill>
                <a:srgbClr val="002060"/>
              </a:solidFill>
            </a:endParaRPr>
          </a:p>
        </p:txBody>
      </p:sp>
      <p:sp>
        <p:nvSpPr>
          <p:cNvPr id="24581" name="Text Box 5"/>
          <p:cNvSpPr txBox="1">
            <a:spLocks noChangeArrowheads="1"/>
          </p:cNvSpPr>
          <p:nvPr/>
        </p:nvSpPr>
        <p:spPr bwMode="auto">
          <a:xfrm>
            <a:off x="39465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dirty="0"/>
          </a:p>
        </p:txBody>
      </p:sp>
      <p:cxnSp>
        <p:nvCxnSpPr>
          <p:cNvPr id="4" name="Straight Connector 3"/>
          <p:cNvCxnSpPr/>
          <p:nvPr/>
        </p:nvCxnSpPr>
        <p:spPr>
          <a:xfrm>
            <a:off x="1052512" y="1335206"/>
            <a:ext cx="7862888" cy="0"/>
          </a:xfrm>
          <a:prstGeom prst="line">
            <a:avLst/>
          </a:prstGeom>
          <a:ln w="50800">
            <a:solidFill>
              <a:srgbClr val="002060"/>
            </a:solidFill>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3"/>
          <a:stretch>
            <a:fillRect/>
          </a:stretch>
        </p:blipFill>
        <p:spPr>
          <a:xfrm>
            <a:off x="5171958" y="3181866"/>
            <a:ext cx="3463972" cy="2304621"/>
          </a:xfrm>
          <a:prstGeom prst="rect">
            <a:avLst/>
          </a:prstGeom>
        </p:spPr>
      </p:pic>
    </p:spTree>
    <p:extLst>
      <p:ext uri="{BB962C8B-B14F-4D97-AF65-F5344CB8AC3E}">
        <p14:creationId xmlns:p14="http://schemas.microsoft.com/office/powerpoint/2010/main" val="2801554755"/>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1600" y="457200"/>
            <a:ext cx="7391400" cy="1143000"/>
          </a:xfrm>
        </p:spPr>
        <p:txBody>
          <a:bodyPr/>
          <a:lstStyle/>
          <a:p>
            <a:pPr lvl="1" algn="ctr" defTabSz="457200" rtl="0">
              <a:spcBef>
                <a:spcPct val="0"/>
              </a:spcBef>
            </a:pPr>
            <a:r>
              <a:rPr lang="en-US" sz="2400" b="1" dirty="0" smtClean="0">
                <a:solidFill>
                  <a:srgbClr val="002060"/>
                </a:solidFill>
                <a:latin typeface="Verdana" charset="0"/>
                <a:ea typeface="ＭＳ Ｐゴシック" charset="0"/>
                <a:cs typeface="Verdana" charset="0"/>
              </a:rPr>
              <a:t>NCTM-Hunt Institute </a:t>
            </a:r>
            <a:r>
              <a:rPr lang="en-US"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Video Series</a:t>
            </a:r>
            <a:r>
              <a:rPr lang="en-US" sz="2400" b="1" dirty="0" smtClean="0">
                <a:solidFill>
                  <a:srgbClr val="002060"/>
                </a:solidFill>
              </a:rPr>
              <a:t>:</a:t>
            </a:r>
            <a:r>
              <a:rPr lang="en-US" sz="2400" b="1" dirty="0" smtClean="0">
                <a:solidFill>
                  <a:srgbClr val="002060"/>
                </a:solidFill>
                <a:latin typeface="Verdana" charset="0"/>
                <a:ea typeface="ＭＳ Ｐゴシック" charset="0"/>
                <a:cs typeface="Verdana" charset="0"/>
              </a:rPr>
              <a:t/>
            </a:r>
            <a:br>
              <a:rPr lang="en-US" sz="2400" b="1" dirty="0" smtClean="0">
                <a:solidFill>
                  <a:srgbClr val="002060"/>
                </a:solidFill>
                <a:latin typeface="Verdana" charset="0"/>
                <a:ea typeface="ＭＳ Ｐゴシック" charset="0"/>
                <a:cs typeface="Verdana" charset="0"/>
              </a:rPr>
            </a:br>
            <a:r>
              <a:rPr lang="en-US" sz="2400"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Teaching and Learning Mathematics with the Common Core</a:t>
            </a:r>
            <a:endParaRPr lang="en-US"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6387" name="Content Placeholder 2"/>
          <p:cNvSpPr>
            <a:spLocks noGrp="1"/>
          </p:cNvSpPr>
          <p:nvPr>
            <p:ph idx="1"/>
          </p:nvPr>
        </p:nvSpPr>
        <p:spPr>
          <a:xfrm>
            <a:off x="1295400" y="1828800"/>
            <a:ext cx="7315200" cy="4525963"/>
          </a:xfrm>
        </p:spPr>
        <p:txBody>
          <a:bodyPr/>
          <a:lstStyle/>
          <a:p>
            <a:pPr eaLnBrk="1" hangingPunct="1">
              <a:lnSpc>
                <a:spcPct val="90000"/>
              </a:lnSpc>
              <a:spcBef>
                <a:spcPts val="600"/>
              </a:spcBef>
              <a:buFontTx/>
              <a:buNone/>
            </a:pPr>
            <a:endParaRPr lang="en-US" sz="800" i="1" dirty="0">
              <a:latin typeface="Verdana" charset="0"/>
              <a:ea typeface="ＭＳ Ｐゴシック" charset="0"/>
              <a:cs typeface="Verdana" charset="0"/>
            </a:endParaRPr>
          </a:p>
          <a:p>
            <a:pPr marL="731520" lvl="2" indent="-342900" eaLnBrk="1" hangingPunct="1">
              <a:spcBef>
                <a:spcPts val="600"/>
              </a:spcBef>
              <a:spcAft>
                <a:spcPts val="600"/>
              </a:spcAft>
            </a:pPr>
            <a:r>
              <a:rPr lang="en-US" dirty="0" smtClean="0">
                <a:solidFill>
                  <a:srgbClr val="002060"/>
                </a:solidFill>
                <a:latin typeface="Verdana" charset="0"/>
                <a:ea typeface="ＭＳ Ｐゴシック" charset="0"/>
                <a:cs typeface="Verdana" charset="0"/>
              </a:rPr>
              <a:t>Enhance public understanding of what students need to know for college and career</a:t>
            </a:r>
          </a:p>
          <a:p>
            <a:pPr marL="731520" lvl="2" indent="-342900" eaLnBrk="1" hangingPunct="1">
              <a:spcBef>
                <a:spcPts val="600"/>
              </a:spcBef>
              <a:spcAft>
                <a:spcPts val="600"/>
              </a:spcAft>
            </a:pPr>
            <a:r>
              <a:rPr lang="en-US" dirty="0" smtClean="0">
                <a:solidFill>
                  <a:srgbClr val="002060"/>
                </a:solidFill>
                <a:latin typeface="Verdana" charset="0"/>
                <a:ea typeface="ＭＳ Ｐゴシック" charset="0"/>
                <a:cs typeface="Verdana" charset="0"/>
              </a:rPr>
              <a:t>Why conceptual understanding requires a different approach</a:t>
            </a:r>
          </a:p>
          <a:p>
            <a:pPr marL="731520" lvl="2" indent="-342900" eaLnBrk="1" hangingPunct="1">
              <a:spcBef>
                <a:spcPts val="600"/>
              </a:spcBef>
              <a:spcAft>
                <a:spcPts val="600"/>
              </a:spcAft>
            </a:pPr>
            <a:r>
              <a:rPr lang="en-US" dirty="0" smtClean="0">
                <a:solidFill>
                  <a:srgbClr val="002060"/>
                </a:solidFill>
                <a:latin typeface="Verdana" charset="0"/>
                <a:ea typeface="ＭＳ Ｐゴシック" charset="0"/>
                <a:cs typeface="Verdana" charset="0"/>
              </a:rPr>
              <a:t>Teachers, educators, leaders, and parents with classroom video</a:t>
            </a:r>
          </a:p>
          <a:p>
            <a:pPr marL="731520" lvl="2" indent="-342900" eaLnBrk="1" hangingPunct="1">
              <a:spcBef>
                <a:spcPts val="600"/>
              </a:spcBef>
              <a:spcAft>
                <a:spcPts val="600"/>
              </a:spcAft>
            </a:pPr>
            <a:r>
              <a:rPr lang="en-US" dirty="0" smtClean="0">
                <a:solidFill>
                  <a:srgbClr val="002060"/>
                </a:solidFill>
                <a:latin typeface="Verdana" charset="0"/>
                <a:ea typeface="ＭＳ Ｐゴシック" charset="0"/>
                <a:cs typeface="Verdana" charset="0"/>
              </a:rPr>
              <a:t>Primarily for the public; useful to educator outreach</a:t>
            </a:r>
          </a:p>
          <a:p>
            <a:pPr marL="742950" lvl="2" indent="-342900" eaLnBrk="1" hangingPunct="1">
              <a:lnSpc>
                <a:spcPct val="90000"/>
              </a:lnSpc>
              <a:spcBef>
                <a:spcPct val="0"/>
              </a:spcBef>
            </a:pPr>
            <a:endParaRPr lang="en-US" dirty="0">
              <a:latin typeface="Verdana" charset="0"/>
              <a:ea typeface="ＭＳ Ｐゴシック" charset="0"/>
              <a:cs typeface="Verdana" charset="0"/>
            </a:endParaRPr>
          </a:p>
          <a:p>
            <a:pPr marL="742950" lvl="2" indent="-342900" eaLnBrk="1" hangingPunct="1">
              <a:lnSpc>
                <a:spcPct val="90000"/>
              </a:lnSpc>
              <a:spcBef>
                <a:spcPct val="0"/>
              </a:spcBef>
            </a:pPr>
            <a:endParaRPr lang="en-US" dirty="0">
              <a:latin typeface="Verdana" charset="0"/>
              <a:ea typeface="ＭＳ Ｐゴシック" charset="0"/>
              <a:cs typeface="Verdana" charset="0"/>
            </a:endParaRPr>
          </a:p>
          <a:p>
            <a:pPr marL="742950" lvl="2" indent="-342900" eaLnBrk="1" hangingPunct="1">
              <a:lnSpc>
                <a:spcPct val="90000"/>
              </a:lnSpc>
              <a:spcBef>
                <a:spcPct val="0"/>
              </a:spcBef>
            </a:pPr>
            <a:endParaRPr lang="en-US" sz="2800" dirty="0">
              <a:latin typeface="Verdana" charset="0"/>
              <a:ea typeface="ＭＳ Ｐゴシック" charset="0"/>
              <a:cs typeface="Verdana" charset="0"/>
            </a:endParaRPr>
          </a:p>
          <a:p>
            <a:pPr marL="742950" lvl="2" indent="-342900" eaLnBrk="1" hangingPunct="1">
              <a:lnSpc>
                <a:spcPct val="90000"/>
              </a:lnSpc>
              <a:spcBef>
                <a:spcPct val="0"/>
              </a:spcBef>
            </a:pPr>
            <a:endParaRPr lang="en-US" sz="2800" dirty="0">
              <a:latin typeface="Verdana" charset="0"/>
              <a:ea typeface="ＭＳ Ｐゴシック" charset="0"/>
              <a:cs typeface="Verdana" charset="0"/>
            </a:endParaRPr>
          </a:p>
          <a:p>
            <a:pPr marL="342900" lvl="1" indent="-342900">
              <a:buFontTx/>
              <a:buNone/>
            </a:pPr>
            <a:endParaRPr lang="en-US" dirty="0">
              <a:latin typeface="Verdana" charset="0"/>
              <a:ea typeface="ＭＳ Ｐゴシック" charset="0"/>
              <a:cs typeface="Verdana" charset="0"/>
            </a:endParaRPr>
          </a:p>
        </p:txBody>
      </p:sp>
    </p:spTree>
    <p:extLst>
      <p:ext uri="{BB962C8B-B14F-4D97-AF65-F5344CB8AC3E}">
        <p14:creationId xmlns:p14="http://schemas.microsoft.com/office/powerpoint/2010/main" val="4002653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6731" y="6159500"/>
            <a:ext cx="1211581" cy="457200"/>
          </a:xfrm>
          <a:prstGeom prst="rect">
            <a:avLst/>
          </a:prstGeom>
        </p:spPr>
      </p:pic>
      <p:sp>
        <p:nvSpPr>
          <p:cNvPr id="14" name="TextBox 13"/>
          <p:cNvSpPr txBox="1"/>
          <p:nvPr/>
        </p:nvSpPr>
        <p:spPr>
          <a:xfrm>
            <a:off x="1286302" y="228600"/>
            <a:ext cx="7506269" cy="1200329"/>
          </a:xfrm>
          <a:prstGeom prst="rect">
            <a:avLst/>
          </a:prstGeom>
          <a:noFill/>
        </p:spPr>
        <p:txBody>
          <a:bodyPr wrap="square" rtlCol="0">
            <a:spAutoFit/>
          </a:bodyPr>
          <a:lstStyle/>
          <a:p>
            <a:pPr algn="ctr"/>
            <a:r>
              <a:rPr 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rPr>
              <a:t>NCTM-Hunt Institute Video Series:</a:t>
            </a:r>
            <a:br>
              <a:rPr 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2400" b="1" i="1" dirty="0">
                <a:solidFill>
                  <a:srgbClr val="002060"/>
                </a:solidFill>
                <a:latin typeface="Verdana" panose="020B0604030504040204" pitchFamily="34" charset="0"/>
                <a:ea typeface="Verdana" panose="020B0604030504040204" pitchFamily="34" charset="0"/>
                <a:cs typeface="Verdana" panose="020B0604030504040204" pitchFamily="34" charset="0"/>
              </a:rPr>
              <a:t>Teaching and Learning Mathematics with the Common Core</a:t>
            </a:r>
            <a:endParaRPr lang="en-US"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254457" y="1752600"/>
            <a:ext cx="7620000" cy="4247317"/>
          </a:xfrm>
          <a:prstGeom prst="rect">
            <a:avLst/>
          </a:prstGeom>
          <a:noFill/>
        </p:spPr>
        <p:txBody>
          <a:bodyPr wrap="square" rtlCol="0">
            <a:spAutoFit/>
          </a:bodyPr>
          <a:lstStyle/>
          <a:p>
            <a:pPr marL="463550" lvl="2" indent="-304800">
              <a:spcAft>
                <a:spcPts val="600"/>
              </a:spcAft>
              <a:buFont typeface="Arial" panose="020B0604020202020204" pitchFamily="34" charset="0"/>
              <a:buChar char="•"/>
            </a:pP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Mathematics </a:t>
            </a: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in the Early </a:t>
            </a: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Grades</a:t>
            </a:r>
          </a:p>
          <a:p>
            <a:pPr marL="463550" lvl="2" indent="-304800">
              <a:spcAft>
                <a:spcPts val="600"/>
              </a:spcAft>
              <a:buFont typeface="Arial" panose="020B0604020202020204" pitchFamily="34" charset="0"/>
              <a:buChar char="•"/>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Developing Mathematical Skills in Upper Elementary </a:t>
            </a: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Grades</a:t>
            </a:r>
          </a:p>
          <a:p>
            <a:pPr marL="463550" lvl="2" indent="-304800">
              <a:spcAft>
                <a:spcPts val="600"/>
              </a:spcAft>
              <a:buFont typeface="Arial" panose="020B0604020202020204" pitchFamily="34" charset="0"/>
              <a:buChar char="•"/>
            </a:pP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Building Conceptual Understanding in </a:t>
            </a: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Mathematics</a:t>
            </a: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63550" lvl="2" indent="-304800">
              <a:spcAft>
                <a:spcPts val="600"/>
              </a:spcAft>
              <a:buFont typeface="Arial" panose="020B0604020202020204" pitchFamily="34" charset="0"/>
              <a:buChar char="•"/>
            </a:pP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Mathematical </a:t>
            </a: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Foundations for Success in </a:t>
            </a: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Algebra</a:t>
            </a: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63550" lvl="2" indent="-304800">
              <a:spcAft>
                <a:spcPts val="600"/>
              </a:spcAft>
              <a:buFont typeface="Arial" panose="020B0604020202020204" pitchFamily="34" charset="0"/>
              <a:buChar char="•"/>
            </a:pP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Preparation </a:t>
            </a: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for Higher Level </a:t>
            </a: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Mathematics</a:t>
            </a:r>
          </a:p>
          <a:p>
            <a:pPr marL="463550" lvl="2" indent="-304800">
              <a:spcAft>
                <a:spcPts val="600"/>
              </a:spcAft>
              <a:buFont typeface="Arial" panose="020B0604020202020204" pitchFamily="34" charset="0"/>
              <a:buChar char="•"/>
            </a:pP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Parents</a:t>
            </a:r>
            <a:r>
              <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 Supporting Mathematics </a:t>
            </a: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Learning</a:t>
            </a:r>
            <a:endParaRPr lang="en-US"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63550" lvl="2" indent="-304800">
              <a:spcAft>
                <a:spcPts val="600"/>
              </a:spcAft>
              <a:buFont typeface="Arial" panose="020B0604020202020204" pitchFamily="34" charset="0"/>
              <a:buChar char="•"/>
            </a:pPr>
            <a:r>
              <a:rPr 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Standards for Mathematical Practice</a:t>
            </a:r>
          </a:p>
        </p:txBody>
      </p:sp>
    </p:spTree>
    <p:extLst>
      <p:ext uri="{BB962C8B-B14F-4D97-AF65-F5344CB8AC3E}">
        <p14:creationId xmlns:p14="http://schemas.microsoft.com/office/powerpoint/2010/main" val="11335944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2749"/>
            <a:ext cx="7696200" cy="1143000"/>
          </a:xfrm>
        </p:spPr>
        <p:txBody>
          <a:bodyPr/>
          <a:lstStyle/>
          <a:p>
            <a:r>
              <a:rPr lang="en-US" sz="2400" b="1" dirty="0">
                <a:latin typeface="+mj-lt"/>
              </a:rPr>
              <a:t>http://www.nctm.org/Standards-and-Positions/Common-Core-State-Standards/Teaching-and-Learning-Mathematics-with-the-Common-Core/</a:t>
            </a:r>
            <a:endParaRPr lang="en-US" sz="4800" b="1" dirty="0">
              <a:latin typeface="+mj-lt"/>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1377738"/>
            <a:ext cx="7199421" cy="3039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28674"/>
            <a:ext cx="7199420" cy="461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1475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0"/>
            <a:ext cx="7810500" cy="1470025"/>
          </a:xfrm>
        </p:spPr>
        <p:txBody>
          <a:bodyPr>
            <a:normAutofit fontScale="90000"/>
          </a:bodyPr>
          <a:lstStyle/>
          <a:p>
            <a:r>
              <a:rPr lang="en-US" sz="6600" dirty="0" smtClean="0"/>
              <a:t>Thank You!</a:t>
            </a:r>
            <a:br>
              <a:rPr lang="en-US" sz="6600" dirty="0" smtClean="0"/>
            </a:br>
            <a:r>
              <a:rPr lang="en-US" sz="6600" dirty="0"/>
              <a:t/>
            </a:r>
            <a:br>
              <a:rPr lang="en-US" sz="6600" dirty="0"/>
            </a:br>
            <a:r>
              <a:rPr lang="en-US" b="0" dirty="0" smtClean="0"/>
              <a:t>Diane Briars</a:t>
            </a:r>
            <a:br>
              <a:rPr lang="en-US" b="0" dirty="0" smtClean="0"/>
            </a:br>
            <a:r>
              <a:rPr lang="en-US" b="0" dirty="0" smtClean="0"/>
              <a:t>dbriars@nctm.org</a:t>
            </a:r>
            <a:endParaRPr lang="en-US" sz="6600" b="0" dirty="0"/>
          </a:p>
        </p:txBody>
      </p:sp>
    </p:spTree>
    <p:extLst>
      <p:ext uri="{BB962C8B-B14F-4D97-AF65-F5344CB8AC3E}">
        <p14:creationId xmlns:p14="http://schemas.microsoft.com/office/powerpoint/2010/main" val="21709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35117" y="319177"/>
            <a:ext cx="784819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Agenda</a:t>
            </a:r>
          </a:p>
        </p:txBody>
      </p:sp>
      <p:sp>
        <p:nvSpPr>
          <p:cNvPr id="6" name="Rectangle 3"/>
          <p:cNvSpPr txBox="1">
            <a:spLocks noChangeArrowheads="1"/>
          </p:cNvSpPr>
          <p:nvPr/>
        </p:nvSpPr>
        <p:spPr>
          <a:xfrm>
            <a:off x="1020618" y="1462177"/>
            <a:ext cx="7361382" cy="4938623"/>
          </a:xfrm>
          <a:prstGeom prst="rect">
            <a:avLst/>
          </a:prstGeom>
        </p:spPr>
        <p:txBody>
          <a:bodyPr vert="horz" lIns="91440" tIns="45720" rIns="91440" bIns="45720" rtlCol="0">
            <a:normAutofit lnSpcReduction="10000"/>
          </a:bodyPr>
          <a:lstStyle/>
          <a:p>
            <a:pPr marL="342900" indent="-342900">
              <a:spcBef>
                <a:spcPts val="600"/>
              </a:spcBef>
              <a:spcAft>
                <a:spcPts val="600"/>
              </a:spcAft>
              <a:buFont typeface="Arial" panose="020B0604020202020204" pitchFamily="34" charset="0"/>
              <a:buChar char="•"/>
            </a:pPr>
            <a:r>
              <a:rPr lang="en-US" sz="2800" dirty="0">
                <a:solidFill>
                  <a:srgbClr val="002060"/>
                </a:solidFill>
                <a:latin typeface="Calibri" panose="020F0502020204030204" pitchFamily="34" charset="0"/>
                <a:cs typeface="Verdana"/>
              </a:rPr>
              <a:t>Discuss key shifts in instructional practice required to implement </a:t>
            </a:r>
            <a:r>
              <a:rPr lang="en-US" sz="2800" dirty="0" smtClean="0">
                <a:solidFill>
                  <a:srgbClr val="002060"/>
                </a:solidFill>
              </a:rPr>
              <a:t>Common Core State Standards for Mathematics and other college and career-ready standards.</a:t>
            </a:r>
            <a:endParaRPr lang="en-US" sz="2800" dirty="0">
              <a:solidFill>
                <a:srgbClr val="002060"/>
              </a:solidFill>
            </a:endParaRPr>
          </a:p>
          <a:p>
            <a:pPr marL="342900" lvl="0" indent="-342900">
              <a:spcBef>
                <a:spcPts val="600"/>
              </a:spcBef>
              <a:spcAft>
                <a:spcPts val="600"/>
              </a:spcAft>
              <a:buFont typeface="Arial" panose="020B0604020202020204" pitchFamily="34" charset="0"/>
              <a:buChar char="•"/>
            </a:pPr>
            <a:r>
              <a:rPr lang="en-US" sz="2800" dirty="0">
                <a:solidFill>
                  <a:srgbClr val="002060"/>
                </a:solidFill>
              </a:rPr>
              <a:t>Read and analyze a short case of a teacher (Mr. </a:t>
            </a:r>
            <a:r>
              <a:rPr lang="en-US" sz="2800" dirty="0" smtClean="0">
                <a:solidFill>
                  <a:srgbClr val="002060"/>
                </a:solidFill>
              </a:rPr>
              <a:t>Harris) </a:t>
            </a:r>
            <a:r>
              <a:rPr lang="en-US" sz="2800" dirty="0">
                <a:solidFill>
                  <a:srgbClr val="002060"/>
                </a:solidFill>
              </a:rPr>
              <a:t>who is attempting to support his students’ </a:t>
            </a:r>
            <a:r>
              <a:rPr lang="en-US" sz="2800" dirty="0" smtClean="0">
                <a:solidFill>
                  <a:srgbClr val="002060"/>
                </a:solidFill>
              </a:rPr>
              <a:t>learning.</a:t>
            </a:r>
            <a:endParaRPr lang="en-US" sz="2800" dirty="0">
              <a:solidFill>
                <a:srgbClr val="002060"/>
              </a:solidFill>
            </a:endParaRPr>
          </a:p>
          <a:p>
            <a:pPr marL="342900" lvl="0" indent="-342900">
              <a:spcBef>
                <a:spcPts val="600"/>
              </a:spcBef>
              <a:spcAft>
                <a:spcPts val="600"/>
              </a:spcAft>
              <a:buFont typeface="Arial" panose="020B0604020202020204" pitchFamily="34" charset="0"/>
              <a:buChar char="•"/>
            </a:pPr>
            <a:r>
              <a:rPr lang="en-US" sz="2800" dirty="0">
                <a:solidFill>
                  <a:srgbClr val="002060"/>
                </a:solidFill>
              </a:rPr>
              <a:t>Discuss </a:t>
            </a:r>
            <a:r>
              <a:rPr lang="en-US" sz="2800" dirty="0" smtClean="0">
                <a:solidFill>
                  <a:srgbClr val="002060"/>
                </a:solidFill>
              </a:rPr>
              <a:t>selected effective </a:t>
            </a:r>
            <a:r>
              <a:rPr lang="en-US" sz="2800" dirty="0">
                <a:solidFill>
                  <a:srgbClr val="002060"/>
                </a:solidFill>
              </a:rPr>
              <a:t>teaching practices </a:t>
            </a:r>
            <a:r>
              <a:rPr lang="en-US" sz="2800" dirty="0" smtClean="0">
                <a:solidFill>
                  <a:srgbClr val="002060"/>
                </a:solidFill>
              </a:rPr>
              <a:t>as described in NCTM’s </a:t>
            </a:r>
            <a:r>
              <a:rPr lang="en-US" sz="2800" i="1" dirty="0" smtClean="0">
                <a:solidFill>
                  <a:srgbClr val="002060"/>
                </a:solidFill>
              </a:rPr>
              <a:t>Principles to Actions: Ensuring Mathematical Success for All</a:t>
            </a:r>
            <a:r>
              <a:rPr lang="en-US" sz="2800" dirty="0" smtClean="0">
                <a:solidFill>
                  <a:srgbClr val="002060"/>
                </a:solidFill>
              </a:rPr>
              <a:t>, and </a:t>
            </a:r>
            <a:r>
              <a:rPr lang="en-US" sz="2800" dirty="0">
                <a:solidFill>
                  <a:srgbClr val="002060"/>
                </a:solidFill>
              </a:rPr>
              <a:t>relate them to the </a:t>
            </a:r>
            <a:r>
              <a:rPr lang="en-US" sz="2800" dirty="0" smtClean="0">
                <a:solidFill>
                  <a:srgbClr val="002060"/>
                </a:solidFill>
              </a:rPr>
              <a:t>case.</a:t>
            </a:r>
            <a:endParaRPr lang="en-US" sz="2800" dirty="0">
              <a:solidFill>
                <a:srgbClr val="002060"/>
              </a:solidFill>
            </a:endParaRPr>
          </a:p>
        </p:txBody>
      </p:sp>
      <p:pic>
        <p:nvPicPr>
          <p:cNvPr id="2" name="Picture 1" descr="14861 principles to action cover ba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4373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ars GLCTM 2-4-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Briars GLCTM 2-4-15</Template>
  <TotalTime>6159</TotalTime>
  <Words>3576</Words>
  <Application>Microsoft Office PowerPoint</Application>
  <PresentationFormat>On-screen Show (4:3)</PresentationFormat>
  <Paragraphs>602</Paragraphs>
  <Slides>83</Slides>
  <Notes>71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83</vt:i4>
      </vt:variant>
    </vt:vector>
  </HeadingPairs>
  <TitlesOfParts>
    <vt:vector size="98" baseType="lpstr">
      <vt:lpstr>Arial</vt:lpstr>
      <vt:lpstr>Calibri</vt:lpstr>
      <vt:lpstr>Century Gothic</vt:lpstr>
      <vt:lpstr>Helvetica</vt:lpstr>
      <vt:lpstr>ＭＳ 明朝</vt:lpstr>
      <vt:lpstr>ＭＳ Ｐゴシック</vt:lpstr>
      <vt:lpstr>ＭＳ Ｐゴシック</vt:lpstr>
      <vt:lpstr>Osaka</vt:lpstr>
      <vt:lpstr>Times</vt:lpstr>
      <vt:lpstr>Times New Roman</vt:lpstr>
      <vt:lpstr>Verdana</vt:lpstr>
      <vt:lpstr>Briars GLCTM 2-4-15</vt:lpstr>
      <vt:lpstr>1_Office Theme</vt:lpstr>
      <vt:lpstr>1_Custom Design</vt:lpstr>
      <vt:lpstr>Custom Design</vt:lpstr>
      <vt:lpstr>PowerPoint Presentation</vt:lpstr>
      <vt:lpstr>National Council of Teachers of Mathematics www.nctm.org</vt:lpstr>
      <vt:lpstr>National Council of Teachers of Mathematics www.nctm.org</vt:lpstr>
      <vt:lpstr>National Council of Teachers of Mathematics www.nctm.org</vt:lpstr>
      <vt:lpstr>NCTM Conferences www.nctm.org</vt:lpstr>
      <vt:lpstr>NCTM Interactive Institutes www.nctm.org</vt:lpstr>
      <vt:lpstr>NCTM Regional Conferences www.nctm.org</vt:lpstr>
      <vt:lpstr>NCTM Innov8  November 16-18, 2016, St. Louis</vt:lpstr>
      <vt:lpstr>PowerPoint Presentation</vt:lpstr>
      <vt:lpstr> </vt:lpstr>
      <vt:lpstr>PowerPoint Presentation</vt:lpstr>
      <vt:lpstr>PowerPoint Presentation</vt:lpstr>
      <vt:lpstr>PowerPoint Presentation</vt:lpstr>
      <vt:lpstr>Curriculum Standards,  Not Assessment Standards</vt:lpstr>
      <vt:lpstr>Curriculum Standards,  Not Assessment Standards</vt:lpstr>
      <vt:lpstr>PowerPoint Presentation</vt:lpstr>
      <vt:lpstr>PowerPoint Presentation</vt:lpstr>
      <vt:lpstr>PowerPoint Presentation</vt:lpstr>
      <vt:lpstr>Standards for Mathematical Practice</vt:lpstr>
      <vt:lpstr>PowerPoint Presentation</vt:lpstr>
      <vt:lpstr>PowerPoint Presentation</vt:lpstr>
      <vt:lpstr>Other “Butterflies”?</vt:lpstr>
      <vt:lpstr>Key Instructional Shift</vt:lpstr>
      <vt:lpstr>Implementing CCSS-M Requires</vt:lpstr>
      <vt:lpstr>PowerPoint Presentation</vt:lpstr>
      <vt:lpstr>PowerPoint Presentation</vt:lpstr>
      <vt:lpstr>PowerPoint Presentation</vt:lpstr>
      <vt:lpstr>      The Band Concert</vt:lpstr>
      <vt:lpstr>The Case of Mr. Harris and  the Band Concert Task</vt:lpstr>
      <vt:lpstr>PowerPoint Presentation</vt:lpstr>
      <vt:lpstr>PowerPoint Presentation</vt:lpstr>
      <vt:lpstr>PowerPoint Presentation</vt:lpstr>
      <vt:lpstr>Mr. Harris’ Math Goals</vt:lpstr>
      <vt:lpstr>Alignment to the  Common Core State Standards</vt:lpstr>
      <vt:lpstr>PowerPoint Presentation</vt:lpstr>
      <vt:lpstr>PowerPoint Presentation</vt:lpstr>
      <vt:lpstr>Why Tasks Matter</vt:lpstr>
      <vt:lpstr>Why Tasks Matter</vt:lpstr>
      <vt:lpstr>PowerPoint Presentation</vt:lpstr>
      <vt:lpstr>PowerPoint Presentation</vt:lpstr>
      <vt:lpstr>Core Instructional Issue</vt:lpstr>
      <vt:lpstr>PowerPoint Presentation</vt:lpstr>
      <vt:lpstr>PowerPoint Presentation</vt:lpstr>
      <vt:lpstr>PowerPoint Presentation</vt:lpstr>
      <vt:lpstr>PowerPoint Presentation</vt:lpstr>
      <vt:lpstr>PowerPoint Presentation</vt:lpstr>
      <vt:lpstr>Facilitate Meaningful  Mathematical Discourse</vt:lpstr>
      <vt:lpstr>PowerPoint Presentation</vt:lpstr>
      <vt:lpstr>PowerPoint Presentation</vt:lpstr>
      <vt:lpstr>Structuring Mathematical Discourse... </vt:lpstr>
      <vt:lpstr>Consider Lines 52-57.  Why did Mr. Harris select and sequence the work of these three students and how did that support student learning? </vt:lpstr>
      <vt:lpstr>PowerPoint Presentation</vt:lpstr>
      <vt:lpstr>Planning with the Student in Mind</vt:lpstr>
      <vt:lpstr>PowerPoint Presentation</vt:lpstr>
      <vt:lpstr>PowerPoint Presentation</vt:lpstr>
      <vt:lpstr>PowerPoint Presentation</vt:lpstr>
      <vt:lpstr>Pose Purposeful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http://www.nctm.org/PtA/</vt:lpstr>
      <vt:lpstr>Principles to Actions Resources</vt:lpstr>
      <vt:lpstr>http://www.nctm.org/PtAToolkit/</vt:lpstr>
      <vt:lpstr>NCTM-Hunt Institute Video Series: Teaching and Learning Mathematics with the Common Core</vt:lpstr>
      <vt:lpstr>PowerPoint Presentation</vt:lpstr>
      <vt:lpstr>http://www.nctm.org/Standards-and-Positions/Common-Core-State-Standards/Teaching-and-Learning-Mathematics-with-the-Common-Core/</vt:lpstr>
      <vt:lpstr>Thank You!  Diane Briars dbriars@nctm.org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dc:creator>
  <cp:lastModifiedBy>Diane</cp:lastModifiedBy>
  <cp:revision>294</cp:revision>
  <dcterms:created xsi:type="dcterms:W3CDTF">2015-02-10T08:28:44Z</dcterms:created>
  <dcterms:modified xsi:type="dcterms:W3CDTF">2016-01-30T17:25:30Z</dcterms:modified>
</cp:coreProperties>
</file>